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9" r:id="rId3"/>
    <p:sldId id="257" r:id="rId4"/>
    <p:sldId id="268" r:id="rId5"/>
    <p:sldId id="258" r:id="rId6"/>
    <p:sldId id="261" r:id="rId7"/>
    <p:sldId id="262" r:id="rId8"/>
    <p:sldId id="264" r:id="rId9"/>
    <p:sldId id="259" r:id="rId10"/>
    <p:sldId id="260" r:id="rId11"/>
    <p:sldId id="272" r:id="rId12"/>
    <p:sldId id="265" r:id="rId13"/>
    <p:sldId id="266"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9C9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103" d="100"/>
          <a:sy n="103" d="100"/>
        </p:scale>
        <p:origin x="12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3DA50F-6BE0-4FB8-A37B-7DBCE31D1E16}" type="doc">
      <dgm:prSet loTypeId="urn:microsoft.com/office/officeart/2005/8/layout/venn1" loCatId="relationship" qsTypeId="urn:microsoft.com/office/officeart/2005/8/quickstyle/simple2" qsCatId="simple" csTypeId="urn:microsoft.com/office/officeart/2005/8/colors/colorful2" csCatId="colorful" phldr="1"/>
      <dgm:spPr/>
    </dgm:pt>
    <dgm:pt modelId="{6F2EE8FF-E4CE-4C1C-A262-46C4C6445114}">
      <dgm:prSet phldrT="[Text]" custT="1"/>
      <dgm:spPr>
        <a:solidFill>
          <a:schemeClr val="accent6">
            <a:lumMod val="75000"/>
            <a:alpha val="50000"/>
          </a:schemeClr>
        </a:solidFill>
      </dgm:spPr>
      <dgm:t>
        <a:bodyPr/>
        <a:lstStyle/>
        <a:p>
          <a:r>
            <a:rPr lang="en-US" sz="1400" b="1" dirty="0">
              <a:latin typeface="Century Gothic" panose="020B0502020202020204" pitchFamily="34" charset="0"/>
            </a:rPr>
            <a:t>People</a:t>
          </a:r>
        </a:p>
      </dgm:t>
    </dgm:pt>
    <dgm:pt modelId="{1F2E79CF-7D33-4CAD-9A8A-092D7FE4052C}" type="parTrans" cxnId="{13C2F4CB-66DA-40B3-9528-DD9479CF9E91}">
      <dgm:prSet/>
      <dgm:spPr/>
      <dgm:t>
        <a:bodyPr/>
        <a:lstStyle/>
        <a:p>
          <a:endParaRPr lang="en-US" sz="3600"/>
        </a:p>
      </dgm:t>
    </dgm:pt>
    <dgm:pt modelId="{9CE0D55D-14B0-4C0F-BC16-1E1B158440C3}" type="sibTrans" cxnId="{13C2F4CB-66DA-40B3-9528-DD9479CF9E91}">
      <dgm:prSet/>
      <dgm:spPr/>
      <dgm:t>
        <a:bodyPr/>
        <a:lstStyle/>
        <a:p>
          <a:endParaRPr lang="en-US" sz="3600"/>
        </a:p>
      </dgm:t>
    </dgm:pt>
    <dgm:pt modelId="{E30BD2F5-C7B5-4525-BFE2-98687A3D6702}">
      <dgm:prSet phldrT="[Text]" custT="1"/>
      <dgm:spPr>
        <a:solidFill>
          <a:schemeClr val="accent5">
            <a:lumMod val="75000"/>
            <a:alpha val="50000"/>
          </a:schemeClr>
        </a:solidFill>
      </dgm:spPr>
      <dgm:t>
        <a:bodyPr/>
        <a:lstStyle/>
        <a:p>
          <a:r>
            <a:rPr lang="en-US" sz="1400" b="1" dirty="0">
              <a:latin typeface="Century Gothic" panose="020B0502020202020204" pitchFamily="34" charset="0"/>
            </a:rPr>
            <a:t>Neighborhood</a:t>
          </a:r>
        </a:p>
      </dgm:t>
    </dgm:pt>
    <dgm:pt modelId="{70C333FB-7EBF-4027-A4AB-24627195B324}" type="parTrans" cxnId="{03BF55A7-077E-4C7F-833B-071531CA7F64}">
      <dgm:prSet/>
      <dgm:spPr/>
      <dgm:t>
        <a:bodyPr/>
        <a:lstStyle/>
        <a:p>
          <a:endParaRPr lang="en-US" sz="3600"/>
        </a:p>
      </dgm:t>
    </dgm:pt>
    <dgm:pt modelId="{D1CF21F9-E9D6-4B3E-B4E5-60DF53818F51}" type="sibTrans" cxnId="{03BF55A7-077E-4C7F-833B-071531CA7F64}">
      <dgm:prSet/>
      <dgm:spPr/>
      <dgm:t>
        <a:bodyPr/>
        <a:lstStyle/>
        <a:p>
          <a:endParaRPr lang="en-US" sz="3600"/>
        </a:p>
      </dgm:t>
    </dgm:pt>
    <dgm:pt modelId="{5FFED3B7-AAE0-435C-BA86-1DA127A986C2}">
      <dgm:prSet phldrT="[Text]" custT="1"/>
      <dgm:spPr>
        <a:solidFill>
          <a:schemeClr val="accent2">
            <a:alpha val="50000"/>
          </a:schemeClr>
        </a:solidFill>
      </dgm:spPr>
      <dgm:t>
        <a:bodyPr/>
        <a:lstStyle/>
        <a:p>
          <a:r>
            <a:rPr lang="en-US" sz="1400" b="1" dirty="0">
              <a:latin typeface="Century Gothic" panose="020B0502020202020204" pitchFamily="34" charset="0"/>
            </a:rPr>
            <a:t>Housing</a:t>
          </a:r>
        </a:p>
      </dgm:t>
    </dgm:pt>
    <dgm:pt modelId="{913EFAC8-4009-4A28-91A3-0A123E1DDE5E}" type="parTrans" cxnId="{C4F06E64-F69E-4032-9172-858D59236428}">
      <dgm:prSet/>
      <dgm:spPr/>
      <dgm:t>
        <a:bodyPr/>
        <a:lstStyle/>
        <a:p>
          <a:endParaRPr lang="en-US" sz="3600"/>
        </a:p>
      </dgm:t>
    </dgm:pt>
    <dgm:pt modelId="{44FC3112-AB21-41FA-BDB8-20124E4A945A}" type="sibTrans" cxnId="{C4F06E64-F69E-4032-9172-858D59236428}">
      <dgm:prSet/>
      <dgm:spPr/>
      <dgm:t>
        <a:bodyPr/>
        <a:lstStyle/>
        <a:p>
          <a:endParaRPr lang="en-US" sz="3600"/>
        </a:p>
      </dgm:t>
    </dgm:pt>
    <dgm:pt modelId="{243B912C-E35B-4202-9CB0-E935045299F1}">
      <dgm:prSet phldrT="[Text]" custT="1"/>
      <dgm:spPr>
        <a:solidFill>
          <a:schemeClr val="accent2">
            <a:alpha val="50000"/>
          </a:schemeClr>
        </a:solidFill>
      </dgm:spPr>
      <dgm:t>
        <a:bodyPr/>
        <a:lstStyle/>
        <a:p>
          <a:r>
            <a:rPr lang="en-US" sz="1400" b="1" dirty="0">
              <a:latin typeface="Century Gothic" panose="020B0502020202020204" pitchFamily="34" charset="0"/>
            </a:rPr>
            <a:t>Economic Impact of the Project</a:t>
          </a:r>
        </a:p>
      </dgm:t>
    </dgm:pt>
    <dgm:pt modelId="{EACC9974-0A3A-49A6-BF6A-06BFF4270F8D}" type="parTrans" cxnId="{EBACBBD7-D510-4E51-9D3E-5A449C069717}">
      <dgm:prSet/>
      <dgm:spPr/>
      <dgm:t>
        <a:bodyPr/>
        <a:lstStyle/>
        <a:p>
          <a:endParaRPr lang="en-US" sz="3600"/>
        </a:p>
      </dgm:t>
    </dgm:pt>
    <dgm:pt modelId="{9C2F3BEB-1312-4AE2-9399-DFA08552B740}" type="sibTrans" cxnId="{EBACBBD7-D510-4E51-9D3E-5A449C069717}">
      <dgm:prSet/>
      <dgm:spPr/>
      <dgm:t>
        <a:bodyPr/>
        <a:lstStyle/>
        <a:p>
          <a:endParaRPr lang="en-US" sz="3600"/>
        </a:p>
      </dgm:t>
    </dgm:pt>
    <dgm:pt modelId="{572B9143-F906-4004-909D-1F28605D6A07}" type="pres">
      <dgm:prSet presAssocID="{D33DA50F-6BE0-4FB8-A37B-7DBCE31D1E16}" presName="compositeShape" presStyleCnt="0">
        <dgm:presLayoutVars>
          <dgm:chMax val="7"/>
          <dgm:dir/>
          <dgm:resizeHandles val="exact"/>
        </dgm:presLayoutVars>
      </dgm:prSet>
      <dgm:spPr/>
    </dgm:pt>
    <dgm:pt modelId="{0CC986A0-4AC3-4BF8-A057-E5AA5ECB8056}" type="pres">
      <dgm:prSet presAssocID="{6F2EE8FF-E4CE-4C1C-A262-46C4C6445114}" presName="circ1" presStyleLbl="vennNode1" presStyleIdx="0" presStyleCnt="4"/>
      <dgm:spPr/>
    </dgm:pt>
    <dgm:pt modelId="{B6E7940D-C757-408F-9EC8-7B7D0132780E}" type="pres">
      <dgm:prSet presAssocID="{6F2EE8FF-E4CE-4C1C-A262-46C4C6445114}" presName="circ1Tx" presStyleLbl="revTx" presStyleIdx="0" presStyleCnt="0">
        <dgm:presLayoutVars>
          <dgm:chMax val="0"/>
          <dgm:chPref val="0"/>
          <dgm:bulletEnabled val="1"/>
        </dgm:presLayoutVars>
      </dgm:prSet>
      <dgm:spPr/>
    </dgm:pt>
    <dgm:pt modelId="{40E9F1CD-490B-4A16-B775-0F33B1E53F47}" type="pres">
      <dgm:prSet presAssocID="{E30BD2F5-C7B5-4525-BFE2-98687A3D6702}" presName="circ2" presStyleLbl="vennNode1" presStyleIdx="1" presStyleCnt="4"/>
      <dgm:spPr/>
    </dgm:pt>
    <dgm:pt modelId="{5816BC92-D911-4637-B0C4-F65AA32E021F}" type="pres">
      <dgm:prSet presAssocID="{E30BD2F5-C7B5-4525-BFE2-98687A3D6702}" presName="circ2Tx" presStyleLbl="revTx" presStyleIdx="0" presStyleCnt="0">
        <dgm:presLayoutVars>
          <dgm:chMax val="0"/>
          <dgm:chPref val="0"/>
          <dgm:bulletEnabled val="1"/>
        </dgm:presLayoutVars>
      </dgm:prSet>
      <dgm:spPr/>
    </dgm:pt>
    <dgm:pt modelId="{CADC4042-FB9F-4325-A330-677302AE4B00}" type="pres">
      <dgm:prSet presAssocID="{5FFED3B7-AAE0-435C-BA86-1DA127A986C2}" presName="circ3" presStyleLbl="vennNode1" presStyleIdx="2" presStyleCnt="4"/>
      <dgm:spPr/>
    </dgm:pt>
    <dgm:pt modelId="{C745B255-B560-4A11-9F11-A0056CAC8DAD}" type="pres">
      <dgm:prSet presAssocID="{5FFED3B7-AAE0-435C-BA86-1DA127A986C2}" presName="circ3Tx" presStyleLbl="revTx" presStyleIdx="0" presStyleCnt="0">
        <dgm:presLayoutVars>
          <dgm:chMax val="0"/>
          <dgm:chPref val="0"/>
          <dgm:bulletEnabled val="1"/>
        </dgm:presLayoutVars>
      </dgm:prSet>
      <dgm:spPr/>
    </dgm:pt>
    <dgm:pt modelId="{8769A02A-1453-47E1-B786-3187382F4BAC}" type="pres">
      <dgm:prSet presAssocID="{243B912C-E35B-4202-9CB0-E935045299F1}" presName="circ4" presStyleLbl="vennNode1" presStyleIdx="3" presStyleCnt="4"/>
      <dgm:spPr/>
    </dgm:pt>
    <dgm:pt modelId="{D008D746-0C61-4D2B-9310-72D26285FB12}" type="pres">
      <dgm:prSet presAssocID="{243B912C-E35B-4202-9CB0-E935045299F1}" presName="circ4Tx" presStyleLbl="revTx" presStyleIdx="0" presStyleCnt="0">
        <dgm:presLayoutVars>
          <dgm:chMax val="0"/>
          <dgm:chPref val="0"/>
          <dgm:bulletEnabled val="1"/>
        </dgm:presLayoutVars>
      </dgm:prSet>
      <dgm:spPr/>
    </dgm:pt>
  </dgm:ptLst>
  <dgm:cxnLst>
    <dgm:cxn modelId="{CFD1BA02-72AF-4104-B9E9-7E563FF74619}" type="presOf" srcId="{D33DA50F-6BE0-4FB8-A37B-7DBCE31D1E16}" destId="{572B9143-F906-4004-909D-1F28605D6A07}" srcOrd="0" destOrd="0" presId="urn:microsoft.com/office/officeart/2005/8/layout/venn1"/>
    <dgm:cxn modelId="{9BCC0F13-D04A-4D75-926D-082026D8B7FB}" type="presOf" srcId="{5FFED3B7-AAE0-435C-BA86-1DA127A986C2}" destId="{CADC4042-FB9F-4325-A330-677302AE4B00}" srcOrd="0" destOrd="0" presId="urn:microsoft.com/office/officeart/2005/8/layout/venn1"/>
    <dgm:cxn modelId="{D1AA702E-A7E8-4D75-84F0-14FC0CD8BC3A}" type="presOf" srcId="{243B912C-E35B-4202-9CB0-E935045299F1}" destId="{D008D746-0C61-4D2B-9310-72D26285FB12}" srcOrd="1" destOrd="0" presId="urn:microsoft.com/office/officeart/2005/8/layout/venn1"/>
    <dgm:cxn modelId="{C4F06E64-F69E-4032-9172-858D59236428}" srcId="{D33DA50F-6BE0-4FB8-A37B-7DBCE31D1E16}" destId="{5FFED3B7-AAE0-435C-BA86-1DA127A986C2}" srcOrd="2" destOrd="0" parTransId="{913EFAC8-4009-4A28-91A3-0A123E1DDE5E}" sibTransId="{44FC3112-AB21-41FA-BDB8-20124E4A945A}"/>
    <dgm:cxn modelId="{0EEBD154-C613-43BE-81C0-D347BEB59E4A}" type="presOf" srcId="{6F2EE8FF-E4CE-4C1C-A262-46C4C6445114}" destId="{B6E7940D-C757-408F-9EC8-7B7D0132780E}" srcOrd="1" destOrd="0" presId="urn:microsoft.com/office/officeart/2005/8/layout/venn1"/>
    <dgm:cxn modelId="{81AF958B-6AE9-4246-9AF3-E17B219A4532}" type="presOf" srcId="{6F2EE8FF-E4CE-4C1C-A262-46C4C6445114}" destId="{0CC986A0-4AC3-4BF8-A057-E5AA5ECB8056}" srcOrd="0" destOrd="0" presId="urn:microsoft.com/office/officeart/2005/8/layout/venn1"/>
    <dgm:cxn modelId="{E6BCB095-AE1C-4EFF-9047-8697B3D68512}" type="presOf" srcId="{5FFED3B7-AAE0-435C-BA86-1DA127A986C2}" destId="{C745B255-B560-4A11-9F11-A0056CAC8DAD}" srcOrd="1" destOrd="0" presId="urn:microsoft.com/office/officeart/2005/8/layout/venn1"/>
    <dgm:cxn modelId="{03BF55A7-077E-4C7F-833B-071531CA7F64}" srcId="{D33DA50F-6BE0-4FB8-A37B-7DBCE31D1E16}" destId="{E30BD2F5-C7B5-4525-BFE2-98687A3D6702}" srcOrd="1" destOrd="0" parTransId="{70C333FB-7EBF-4027-A4AB-24627195B324}" sibTransId="{D1CF21F9-E9D6-4B3E-B4E5-60DF53818F51}"/>
    <dgm:cxn modelId="{991A6BAB-624B-4451-BB2B-297AB8E350FB}" type="presOf" srcId="{243B912C-E35B-4202-9CB0-E935045299F1}" destId="{8769A02A-1453-47E1-B786-3187382F4BAC}" srcOrd="0" destOrd="0" presId="urn:microsoft.com/office/officeart/2005/8/layout/venn1"/>
    <dgm:cxn modelId="{160230B1-B369-4D33-B5B0-5B53EBD1F23A}" type="presOf" srcId="{E30BD2F5-C7B5-4525-BFE2-98687A3D6702}" destId="{5816BC92-D911-4637-B0C4-F65AA32E021F}" srcOrd="1" destOrd="0" presId="urn:microsoft.com/office/officeart/2005/8/layout/venn1"/>
    <dgm:cxn modelId="{8B2EB7BB-9B86-4F8E-81A2-19DFD011602C}" type="presOf" srcId="{E30BD2F5-C7B5-4525-BFE2-98687A3D6702}" destId="{40E9F1CD-490B-4A16-B775-0F33B1E53F47}" srcOrd="0" destOrd="0" presId="urn:microsoft.com/office/officeart/2005/8/layout/venn1"/>
    <dgm:cxn modelId="{13C2F4CB-66DA-40B3-9528-DD9479CF9E91}" srcId="{D33DA50F-6BE0-4FB8-A37B-7DBCE31D1E16}" destId="{6F2EE8FF-E4CE-4C1C-A262-46C4C6445114}" srcOrd="0" destOrd="0" parTransId="{1F2E79CF-7D33-4CAD-9A8A-092D7FE4052C}" sibTransId="{9CE0D55D-14B0-4C0F-BC16-1E1B158440C3}"/>
    <dgm:cxn modelId="{EBACBBD7-D510-4E51-9D3E-5A449C069717}" srcId="{D33DA50F-6BE0-4FB8-A37B-7DBCE31D1E16}" destId="{243B912C-E35B-4202-9CB0-E935045299F1}" srcOrd="3" destOrd="0" parTransId="{EACC9974-0A3A-49A6-BF6A-06BFF4270F8D}" sibTransId="{9C2F3BEB-1312-4AE2-9399-DFA08552B740}"/>
    <dgm:cxn modelId="{A59B1042-FEC6-4892-83C7-FC1DA3C4B020}" type="presParOf" srcId="{572B9143-F906-4004-909D-1F28605D6A07}" destId="{0CC986A0-4AC3-4BF8-A057-E5AA5ECB8056}" srcOrd="0" destOrd="0" presId="urn:microsoft.com/office/officeart/2005/8/layout/venn1"/>
    <dgm:cxn modelId="{F14BBFC9-2B19-47B1-8015-A55A603A1403}" type="presParOf" srcId="{572B9143-F906-4004-909D-1F28605D6A07}" destId="{B6E7940D-C757-408F-9EC8-7B7D0132780E}" srcOrd="1" destOrd="0" presId="urn:microsoft.com/office/officeart/2005/8/layout/venn1"/>
    <dgm:cxn modelId="{A019B230-66B7-4717-8F1B-2CACA60C853C}" type="presParOf" srcId="{572B9143-F906-4004-909D-1F28605D6A07}" destId="{40E9F1CD-490B-4A16-B775-0F33B1E53F47}" srcOrd="2" destOrd="0" presId="urn:microsoft.com/office/officeart/2005/8/layout/venn1"/>
    <dgm:cxn modelId="{5D2E741F-3395-4DB7-84FE-9AF595002145}" type="presParOf" srcId="{572B9143-F906-4004-909D-1F28605D6A07}" destId="{5816BC92-D911-4637-B0C4-F65AA32E021F}" srcOrd="3" destOrd="0" presId="urn:microsoft.com/office/officeart/2005/8/layout/venn1"/>
    <dgm:cxn modelId="{DAC6BC5C-9A2F-4EB1-BF7C-C84E57E8A3AB}" type="presParOf" srcId="{572B9143-F906-4004-909D-1F28605D6A07}" destId="{CADC4042-FB9F-4325-A330-677302AE4B00}" srcOrd="4" destOrd="0" presId="urn:microsoft.com/office/officeart/2005/8/layout/venn1"/>
    <dgm:cxn modelId="{9BAEB033-E22A-40D9-96AF-FBEEA888B79E}" type="presParOf" srcId="{572B9143-F906-4004-909D-1F28605D6A07}" destId="{C745B255-B560-4A11-9F11-A0056CAC8DAD}" srcOrd="5" destOrd="0" presId="urn:microsoft.com/office/officeart/2005/8/layout/venn1"/>
    <dgm:cxn modelId="{564084E2-4C72-4ACE-A16D-239553C73850}" type="presParOf" srcId="{572B9143-F906-4004-909D-1F28605D6A07}" destId="{8769A02A-1453-47E1-B786-3187382F4BAC}" srcOrd="6" destOrd="0" presId="urn:microsoft.com/office/officeart/2005/8/layout/venn1"/>
    <dgm:cxn modelId="{9DED62D4-E824-4A34-A7C2-DEC38B52E673}" type="presParOf" srcId="{572B9143-F906-4004-909D-1F28605D6A07}" destId="{D008D746-0C61-4D2B-9310-72D26285FB12}"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847908-0F1E-4CCA-B96D-8FA2FD4228DE}"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en-US"/>
        </a:p>
      </dgm:t>
    </dgm:pt>
    <dgm:pt modelId="{A9CD160B-F616-41AC-BC6D-1FADF4FEC9B2}">
      <dgm:prSet phldrT="[Text]"/>
      <dgm:spPr/>
      <dgm:t>
        <a:bodyPr/>
        <a:lstStyle/>
        <a:p>
          <a:r>
            <a:rPr lang="en-US" dirty="0">
              <a:latin typeface="Century Gothic" panose="020B0502020202020204" pitchFamily="34" charset="0"/>
            </a:rPr>
            <a:t>Violent Crime</a:t>
          </a:r>
        </a:p>
      </dgm:t>
    </dgm:pt>
    <dgm:pt modelId="{D0B549B0-DCB6-48EF-B333-9C1977735D4A}" type="parTrans" cxnId="{34019A66-7DF7-4018-B6D8-E65DF2A0BB45}">
      <dgm:prSet/>
      <dgm:spPr/>
      <dgm:t>
        <a:bodyPr/>
        <a:lstStyle/>
        <a:p>
          <a:endParaRPr lang="en-US"/>
        </a:p>
      </dgm:t>
    </dgm:pt>
    <dgm:pt modelId="{5479BEB2-161D-4BC3-BF85-D64B83E7C742}" type="sibTrans" cxnId="{34019A66-7DF7-4018-B6D8-E65DF2A0BB45}">
      <dgm:prSet/>
      <dgm:spPr/>
      <dgm:t>
        <a:bodyPr/>
        <a:lstStyle/>
        <a:p>
          <a:endParaRPr lang="en-US"/>
        </a:p>
      </dgm:t>
    </dgm:pt>
    <dgm:pt modelId="{8029750C-422F-4804-A426-443DCBE70050}">
      <dgm:prSet phldrT="[Text]"/>
      <dgm:spPr/>
      <dgm:t>
        <a:bodyPr/>
        <a:lstStyle/>
        <a:p>
          <a:r>
            <a:rPr lang="en-US" dirty="0">
              <a:latin typeface="Century Gothic" panose="020B0502020202020204" pitchFamily="34" charset="0"/>
            </a:rPr>
            <a:t>Property Crime</a:t>
          </a:r>
        </a:p>
      </dgm:t>
    </dgm:pt>
    <dgm:pt modelId="{418E0CBC-500F-4947-9553-C1878BFDBB53}" type="parTrans" cxnId="{1B8E7FAB-5ACF-408E-BE5C-25CBFB70C874}">
      <dgm:prSet/>
      <dgm:spPr/>
      <dgm:t>
        <a:bodyPr/>
        <a:lstStyle/>
        <a:p>
          <a:endParaRPr lang="en-US"/>
        </a:p>
      </dgm:t>
    </dgm:pt>
    <dgm:pt modelId="{37F1300A-8C0C-4BE4-BC6A-7D616048622E}" type="sibTrans" cxnId="{1B8E7FAB-5ACF-408E-BE5C-25CBFB70C874}">
      <dgm:prSet/>
      <dgm:spPr/>
      <dgm:t>
        <a:bodyPr/>
        <a:lstStyle/>
        <a:p>
          <a:endParaRPr lang="en-US"/>
        </a:p>
      </dgm:t>
    </dgm:pt>
    <dgm:pt modelId="{2E7DD1D1-5292-4C0C-BB09-EE7129BB5128}">
      <dgm:prSet phldrT="[Text]"/>
      <dgm:spPr/>
      <dgm:t>
        <a:bodyPr/>
        <a:lstStyle/>
        <a:p>
          <a:r>
            <a:rPr lang="en-US" dirty="0">
              <a:latin typeface="Century Gothic" panose="020B0502020202020204" pitchFamily="34" charset="0"/>
            </a:rPr>
            <a:t>Vacancy</a:t>
          </a:r>
        </a:p>
      </dgm:t>
    </dgm:pt>
    <dgm:pt modelId="{ADC26A74-914F-4303-8E5C-40AFE1F269B3}" type="parTrans" cxnId="{024CCF75-9312-4420-9BF8-C8CAAB18D0F5}">
      <dgm:prSet/>
      <dgm:spPr/>
      <dgm:t>
        <a:bodyPr/>
        <a:lstStyle/>
        <a:p>
          <a:endParaRPr lang="en-US"/>
        </a:p>
      </dgm:t>
    </dgm:pt>
    <dgm:pt modelId="{CAAFD976-75DE-4DEC-A33C-0C0CB21FD771}" type="sibTrans" cxnId="{024CCF75-9312-4420-9BF8-C8CAAB18D0F5}">
      <dgm:prSet/>
      <dgm:spPr/>
      <dgm:t>
        <a:bodyPr/>
        <a:lstStyle/>
        <a:p>
          <a:endParaRPr lang="en-US"/>
        </a:p>
      </dgm:t>
    </dgm:pt>
    <dgm:pt modelId="{2DB27095-CF10-47C6-9948-AD279F5F656C}" type="pres">
      <dgm:prSet presAssocID="{4D847908-0F1E-4CCA-B96D-8FA2FD4228DE}" presName="Name0" presStyleCnt="0">
        <dgm:presLayoutVars>
          <dgm:chMax val="7"/>
          <dgm:chPref val="7"/>
          <dgm:dir/>
        </dgm:presLayoutVars>
      </dgm:prSet>
      <dgm:spPr/>
    </dgm:pt>
    <dgm:pt modelId="{8DAB4CA4-3709-4F62-B276-E1B8A9B01F5E}" type="pres">
      <dgm:prSet presAssocID="{4D847908-0F1E-4CCA-B96D-8FA2FD4228DE}" presName="Name1" presStyleCnt="0"/>
      <dgm:spPr/>
    </dgm:pt>
    <dgm:pt modelId="{1B915B2B-9CD1-4DA1-B81A-0B45509FD5E2}" type="pres">
      <dgm:prSet presAssocID="{4D847908-0F1E-4CCA-B96D-8FA2FD4228DE}" presName="cycle" presStyleCnt="0"/>
      <dgm:spPr/>
    </dgm:pt>
    <dgm:pt modelId="{7E69FC95-89AF-43BA-949F-37F7228A617A}" type="pres">
      <dgm:prSet presAssocID="{4D847908-0F1E-4CCA-B96D-8FA2FD4228DE}" presName="srcNode" presStyleLbl="node1" presStyleIdx="0" presStyleCnt="3"/>
      <dgm:spPr/>
    </dgm:pt>
    <dgm:pt modelId="{F7CF75D5-2264-4292-BAFA-470DFD4DA7B5}" type="pres">
      <dgm:prSet presAssocID="{4D847908-0F1E-4CCA-B96D-8FA2FD4228DE}" presName="conn" presStyleLbl="parChTrans1D2" presStyleIdx="0" presStyleCnt="1"/>
      <dgm:spPr/>
    </dgm:pt>
    <dgm:pt modelId="{0450473F-29B9-4B82-9626-E06368300501}" type="pres">
      <dgm:prSet presAssocID="{4D847908-0F1E-4CCA-B96D-8FA2FD4228DE}" presName="extraNode" presStyleLbl="node1" presStyleIdx="0" presStyleCnt="3"/>
      <dgm:spPr/>
    </dgm:pt>
    <dgm:pt modelId="{C6C57B9C-FAC2-45D1-9C2B-5DFAAB21487B}" type="pres">
      <dgm:prSet presAssocID="{4D847908-0F1E-4CCA-B96D-8FA2FD4228DE}" presName="dstNode" presStyleLbl="node1" presStyleIdx="0" presStyleCnt="3"/>
      <dgm:spPr/>
    </dgm:pt>
    <dgm:pt modelId="{737BB42B-53FE-47A1-9002-E88A6C77C37E}" type="pres">
      <dgm:prSet presAssocID="{A9CD160B-F616-41AC-BC6D-1FADF4FEC9B2}" presName="text_1" presStyleLbl="node1" presStyleIdx="0" presStyleCnt="3">
        <dgm:presLayoutVars>
          <dgm:bulletEnabled val="1"/>
        </dgm:presLayoutVars>
      </dgm:prSet>
      <dgm:spPr/>
    </dgm:pt>
    <dgm:pt modelId="{0610199D-703E-4F0E-B355-B99FC5F3461A}" type="pres">
      <dgm:prSet presAssocID="{A9CD160B-F616-41AC-BC6D-1FADF4FEC9B2}" presName="accent_1" presStyleCnt="0"/>
      <dgm:spPr/>
    </dgm:pt>
    <dgm:pt modelId="{E999EDEC-E07C-4374-86A5-AF0B60060DF2}" type="pres">
      <dgm:prSet presAssocID="{A9CD160B-F616-41AC-BC6D-1FADF4FEC9B2}" presName="accentRepeatNode" presStyleLbl="solidFgAcc1" presStyleIdx="0" presStyleCnt="3"/>
      <dgm:spPr/>
    </dgm:pt>
    <dgm:pt modelId="{BD3D671A-05A9-4A4E-8AA1-823FEF779E59}" type="pres">
      <dgm:prSet presAssocID="{8029750C-422F-4804-A426-443DCBE70050}" presName="text_2" presStyleLbl="node1" presStyleIdx="1" presStyleCnt="3">
        <dgm:presLayoutVars>
          <dgm:bulletEnabled val="1"/>
        </dgm:presLayoutVars>
      </dgm:prSet>
      <dgm:spPr/>
    </dgm:pt>
    <dgm:pt modelId="{0229B140-EFDC-4D00-A114-488A039D44A0}" type="pres">
      <dgm:prSet presAssocID="{8029750C-422F-4804-A426-443DCBE70050}" presName="accent_2" presStyleCnt="0"/>
      <dgm:spPr/>
    </dgm:pt>
    <dgm:pt modelId="{CF4D7959-E513-4285-B6B7-4F6B3C28EA42}" type="pres">
      <dgm:prSet presAssocID="{8029750C-422F-4804-A426-443DCBE70050}" presName="accentRepeatNode" presStyleLbl="solidFgAcc1" presStyleIdx="1" presStyleCnt="3"/>
      <dgm:spPr/>
    </dgm:pt>
    <dgm:pt modelId="{4C0AD58C-46DB-4515-8EBA-44B8B32C1176}" type="pres">
      <dgm:prSet presAssocID="{2E7DD1D1-5292-4C0C-BB09-EE7129BB5128}" presName="text_3" presStyleLbl="node1" presStyleIdx="2" presStyleCnt="3">
        <dgm:presLayoutVars>
          <dgm:bulletEnabled val="1"/>
        </dgm:presLayoutVars>
      </dgm:prSet>
      <dgm:spPr/>
    </dgm:pt>
    <dgm:pt modelId="{F27D34D3-FCD5-4386-8DB8-0EDB4F3D949A}" type="pres">
      <dgm:prSet presAssocID="{2E7DD1D1-5292-4C0C-BB09-EE7129BB5128}" presName="accent_3" presStyleCnt="0"/>
      <dgm:spPr/>
    </dgm:pt>
    <dgm:pt modelId="{4D10343A-814C-47FE-A9D1-62A329D33006}" type="pres">
      <dgm:prSet presAssocID="{2E7DD1D1-5292-4C0C-BB09-EE7129BB5128}" presName="accentRepeatNode" presStyleLbl="solidFgAcc1" presStyleIdx="2" presStyleCnt="3"/>
      <dgm:spPr/>
    </dgm:pt>
  </dgm:ptLst>
  <dgm:cxnLst>
    <dgm:cxn modelId="{AC604003-10B4-4CD5-9528-E3348B39C36B}" type="presOf" srcId="{5479BEB2-161D-4BC3-BF85-D64B83E7C742}" destId="{F7CF75D5-2264-4292-BAFA-470DFD4DA7B5}" srcOrd="0" destOrd="0" presId="urn:microsoft.com/office/officeart/2008/layout/VerticalCurvedList"/>
    <dgm:cxn modelId="{11824629-78C3-4CA6-A8B9-594B67D384B0}" type="presOf" srcId="{8029750C-422F-4804-A426-443DCBE70050}" destId="{BD3D671A-05A9-4A4E-8AA1-823FEF779E59}" srcOrd="0" destOrd="0" presId="urn:microsoft.com/office/officeart/2008/layout/VerticalCurvedList"/>
    <dgm:cxn modelId="{958D942F-8C1E-4133-B8D0-97B67754C50D}" type="presOf" srcId="{4D847908-0F1E-4CCA-B96D-8FA2FD4228DE}" destId="{2DB27095-CF10-47C6-9948-AD279F5F656C}" srcOrd="0" destOrd="0" presId="urn:microsoft.com/office/officeart/2008/layout/VerticalCurvedList"/>
    <dgm:cxn modelId="{34019A66-7DF7-4018-B6D8-E65DF2A0BB45}" srcId="{4D847908-0F1E-4CCA-B96D-8FA2FD4228DE}" destId="{A9CD160B-F616-41AC-BC6D-1FADF4FEC9B2}" srcOrd="0" destOrd="0" parTransId="{D0B549B0-DCB6-48EF-B333-9C1977735D4A}" sibTransId="{5479BEB2-161D-4BC3-BF85-D64B83E7C742}"/>
    <dgm:cxn modelId="{024CCF75-9312-4420-9BF8-C8CAAB18D0F5}" srcId="{4D847908-0F1E-4CCA-B96D-8FA2FD4228DE}" destId="{2E7DD1D1-5292-4C0C-BB09-EE7129BB5128}" srcOrd="2" destOrd="0" parTransId="{ADC26A74-914F-4303-8E5C-40AFE1F269B3}" sibTransId="{CAAFD976-75DE-4DEC-A33C-0C0CB21FD771}"/>
    <dgm:cxn modelId="{C11B767F-3786-46DC-83FA-38897DCC381C}" type="presOf" srcId="{A9CD160B-F616-41AC-BC6D-1FADF4FEC9B2}" destId="{737BB42B-53FE-47A1-9002-E88A6C77C37E}" srcOrd="0" destOrd="0" presId="urn:microsoft.com/office/officeart/2008/layout/VerticalCurvedList"/>
    <dgm:cxn modelId="{1B8E7FAB-5ACF-408E-BE5C-25CBFB70C874}" srcId="{4D847908-0F1E-4CCA-B96D-8FA2FD4228DE}" destId="{8029750C-422F-4804-A426-443DCBE70050}" srcOrd="1" destOrd="0" parTransId="{418E0CBC-500F-4947-9553-C1878BFDBB53}" sibTransId="{37F1300A-8C0C-4BE4-BC6A-7D616048622E}"/>
    <dgm:cxn modelId="{D3D23EF1-D7A2-4FCE-95E5-5B7ADB522825}" type="presOf" srcId="{2E7DD1D1-5292-4C0C-BB09-EE7129BB5128}" destId="{4C0AD58C-46DB-4515-8EBA-44B8B32C1176}" srcOrd="0" destOrd="0" presId="urn:microsoft.com/office/officeart/2008/layout/VerticalCurvedList"/>
    <dgm:cxn modelId="{79DB3992-2776-4D8D-B152-86822990D1EA}" type="presParOf" srcId="{2DB27095-CF10-47C6-9948-AD279F5F656C}" destId="{8DAB4CA4-3709-4F62-B276-E1B8A9B01F5E}" srcOrd="0" destOrd="0" presId="urn:microsoft.com/office/officeart/2008/layout/VerticalCurvedList"/>
    <dgm:cxn modelId="{DDEDA98A-498C-4A01-9D14-D60C17D88E90}" type="presParOf" srcId="{8DAB4CA4-3709-4F62-B276-E1B8A9B01F5E}" destId="{1B915B2B-9CD1-4DA1-B81A-0B45509FD5E2}" srcOrd="0" destOrd="0" presId="urn:microsoft.com/office/officeart/2008/layout/VerticalCurvedList"/>
    <dgm:cxn modelId="{009FE7AC-4575-4F05-9645-00BC5E54A2AB}" type="presParOf" srcId="{1B915B2B-9CD1-4DA1-B81A-0B45509FD5E2}" destId="{7E69FC95-89AF-43BA-949F-37F7228A617A}" srcOrd="0" destOrd="0" presId="urn:microsoft.com/office/officeart/2008/layout/VerticalCurvedList"/>
    <dgm:cxn modelId="{402BB8DB-2D52-4B1E-9D11-7270E0EC51BC}" type="presParOf" srcId="{1B915B2B-9CD1-4DA1-B81A-0B45509FD5E2}" destId="{F7CF75D5-2264-4292-BAFA-470DFD4DA7B5}" srcOrd="1" destOrd="0" presId="urn:microsoft.com/office/officeart/2008/layout/VerticalCurvedList"/>
    <dgm:cxn modelId="{65FF5AC9-9BFA-483F-B10E-AFB740DDFCA4}" type="presParOf" srcId="{1B915B2B-9CD1-4DA1-B81A-0B45509FD5E2}" destId="{0450473F-29B9-4B82-9626-E06368300501}" srcOrd="2" destOrd="0" presId="urn:microsoft.com/office/officeart/2008/layout/VerticalCurvedList"/>
    <dgm:cxn modelId="{F9EE89FC-38AA-47D6-BF55-BD00DD61D479}" type="presParOf" srcId="{1B915B2B-9CD1-4DA1-B81A-0B45509FD5E2}" destId="{C6C57B9C-FAC2-45D1-9C2B-5DFAAB21487B}" srcOrd="3" destOrd="0" presId="urn:microsoft.com/office/officeart/2008/layout/VerticalCurvedList"/>
    <dgm:cxn modelId="{2E54A611-1E28-4EFD-B933-F92D7B0CD450}" type="presParOf" srcId="{8DAB4CA4-3709-4F62-B276-E1B8A9B01F5E}" destId="{737BB42B-53FE-47A1-9002-E88A6C77C37E}" srcOrd="1" destOrd="0" presId="urn:microsoft.com/office/officeart/2008/layout/VerticalCurvedList"/>
    <dgm:cxn modelId="{DB7E4081-0DBA-4C10-8493-E2BB4EDFE53D}" type="presParOf" srcId="{8DAB4CA4-3709-4F62-B276-E1B8A9B01F5E}" destId="{0610199D-703E-4F0E-B355-B99FC5F3461A}" srcOrd="2" destOrd="0" presId="urn:microsoft.com/office/officeart/2008/layout/VerticalCurvedList"/>
    <dgm:cxn modelId="{04104921-2E39-4151-96FF-2C6EBAC6D3F2}" type="presParOf" srcId="{0610199D-703E-4F0E-B355-B99FC5F3461A}" destId="{E999EDEC-E07C-4374-86A5-AF0B60060DF2}" srcOrd="0" destOrd="0" presId="urn:microsoft.com/office/officeart/2008/layout/VerticalCurvedList"/>
    <dgm:cxn modelId="{C4BEC4E2-0097-415E-81F5-81DDDAA2A43E}" type="presParOf" srcId="{8DAB4CA4-3709-4F62-B276-E1B8A9B01F5E}" destId="{BD3D671A-05A9-4A4E-8AA1-823FEF779E59}" srcOrd="3" destOrd="0" presId="urn:microsoft.com/office/officeart/2008/layout/VerticalCurvedList"/>
    <dgm:cxn modelId="{CB6FA535-B671-42E0-AFC7-063AB8D18FB0}" type="presParOf" srcId="{8DAB4CA4-3709-4F62-B276-E1B8A9B01F5E}" destId="{0229B140-EFDC-4D00-A114-488A039D44A0}" srcOrd="4" destOrd="0" presId="urn:microsoft.com/office/officeart/2008/layout/VerticalCurvedList"/>
    <dgm:cxn modelId="{7897990C-194C-4813-A268-FE9AFE23695E}" type="presParOf" srcId="{0229B140-EFDC-4D00-A114-488A039D44A0}" destId="{CF4D7959-E513-4285-B6B7-4F6B3C28EA42}" srcOrd="0" destOrd="0" presId="urn:microsoft.com/office/officeart/2008/layout/VerticalCurvedList"/>
    <dgm:cxn modelId="{3855BDD3-70FF-40AF-9063-3B36F3B86FCD}" type="presParOf" srcId="{8DAB4CA4-3709-4F62-B276-E1B8A9B01F5E}" destId="{4C0AD58C-46DB-4515-8EBA-44B8B32C1176}" srcOrd="5" destOrd="0" presId="urn:microsoft.com/office/officeart/2008/layout/VerticalCurvedList"/>
    <dgm:cxn modelId="{15EBFBF0-E6A2-43D6-8D0E-E317C121E17D}" type="presParOf" srcId="{8DAB4CA4-3709-4F62-B276-E1B8A9B01F5E}" destId="{F27D34D3-FCD5-4386-8DB8-0EDB4F3D949A}" srcOrd="6" destOrd="0" presId="urn:microsoft.com/office/officeart/2008/layout/VerticalCurvedList"/>
    <dgm:cxn modelId="{098DCB5D-A4AC-4D97-A7D6-D646307A8739}" type="presParOf" srcId="{F27D34D3-FCD5-4386-8DB8-0EDB4F3D949A}" destId="{4D10343A-814C-47FE-A9D1-62A329D3300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986A0-4AC3-4BF8-A057-E5AA5ECB8056}">
      <dsp:nvSpPr>
        <dsp:cNvPr id="0" name=""/>
        <dsp:cNvSpPr/>
      </dsp:nvSpPr>
      <dsp:spPr>
        <a:xfrm>
          <a:off x="1728128" y="44476"/>
          <a:ext cx="2312775" cy="2312775"/>
        </a:xfrm>
        <a:prstGeom prst="ellipse">
          <a:avLst/>
        </a:prstGeom>
        <a:solidFill>
          <a:schemeClr val="accent6">
            <a:lumMod val="7500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rPr>
            <a:t>People</a:t>
          </a:r>
        </a:p>
      </dsp:txBody>
      <dsp:txXfrm>
        <a:off x="1994987" y="355811"/>
        <a:ext cx="1779058" cy="733861"/>
      </dsp:txXfrm>
    </dsp:sp>
    <dsp:sp modelId="{40E9F1CD-490B-4A16-B775-0F33B1E53F47}">
      <dsp:nvSpPr>
        <dsp:cNvPr id="0" name=""/>
        <dsp:cNvSpPr/>
      </dsp:nvSpPr>
      <dsp:spPr>
        <a:xfrm>
          <a:off x="2751087" y="1067434"/>
          <a:ext cx="2312775" cy="2312775"/>
        </a:xfrm>
        <a:prstGeom prst="ellipse">
          <a:avLst/>
        </a:prstGeom>
        <a:solidFill>
          <a:schemeClr val="accent5">
            <a:lumMod val="7500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rPr>
            <a:t>Neighborhood</a:t>
          </a:r>
        </a:p>
      </dsp:txBody>
      <dsp:txXfrm>
        <a:off x="3996427" y="1334293"/>
        <a:ext cx="889529" cy="1779058"/>
      </dsp:txXfrm>
    </dsp:sp>
    <dsp:sp modelId="{CADC4042-FB9F-4325-A330-677302AE4B00}">
      <dsp:nvSpPr>
        <dsp:cNvPr id="0" name=""/>
        <dsp:cNvSpPr/>
      </dsp:nvSpPr>
      <dsp:spPr>
        <a:xfrm>
          <a:off x="1728128" y="2090393"/>
          <a:ext cx="2312775" cy="2312775"/>
        </a:xfrm>
        <a:prstGeom prst="ellipse">
          <a:avLst/>
        </a:prstGeom>
        <a:solidFill>
          <a:schemeClr val="accent2">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rPr>
            <a:t>Housing</a:t>
          </a:r>
        </a:p>
      </dsp:txBody>
      <dsp:txXfrm>
        <a:off x="1994987" y="3357971"/>
        <a:ext cx="1779058" cy="733861"/>
      </dsp:txXfrm>
    </dsp:sp>
    <dsp:sp modelId="{8769A02A-1453-47E1-B786-3187382F4BAC}">
      <dsp:nvSpPr>
        <dsp:cNvPr id="0" name=""/>
        <dsp:cNvSpPr/>
      </dsp:nvSpPr>
      <dsp:spPr>
        <a:xfrm>
          <a:off x="705170" y="1067434"/>
          <a:ext cx="2312775" cy="2312775"/>
        </a:xfrm>
        <a:prstGeom prst="ellipse">
          <a:avLst/>
        </a:prstGeom>
        <a:solidFill>
          <a:schemeClr val="accent2">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rPr>
            <a:t>Economic Impact of the Project</a:t>
          </a:r>
        </a:p>
      </dsp:txBody>
      <dsp:txXfrm>
        <a:off x="883076" y="1334293"/>
        <a:ext cx="889529" cy="1779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F75D5-2264-4292-BAFA-470DFD4DA7B5}">
      <dsp:nvSpPr>
        <dsp:cNvPr id="0" name=""/>
        <dsp:cNvSpPr/>
      </dsp:nvSpPr>
      <dsp:spPr>
        <a:xfrm>
          <a:off x="-3245084" y="-499286"/>
          <a:ext cx="3870003" cy="3870003"/>
        </a:xfrm>
        <a:prstGeom prst="blockArc">
          <a:avLst>
            <a:gd name="adj1" fmla="val 18900000"/>
            <a:gd name="adj2" fmla="val 2700000"/>
            <a:gd name="adj3" fmla="val 558"/>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7BB42B-53FE-47A1-9002-E88A6C77C37E}">
      <dsp:nvSpPr>
        <dsp:cNvPr id="0" name=""/>
        <dsp:cNvSpPr/>
      </dsp:nvSpPr>
      <dsp:spPr>
        <a:xfrm>
          <a:off x="401829" y="287143"/>
          <a:ext cx="5324386" cy="574286"/>
        </a:xfrm>
        <a:prstGeom prst="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840"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entury Gothic" panose="020B0502020202020204" pitchFamily="34" charset="0"/>
            </a:rPr>
            <a:t>Violent Crime</a:t>
          </a:r>
        </a:p>
      </dsp:txBody>
      <dsp:txXfrm>
        <a:off x="401829" y="287143"/>
        <a:ext cx="5324386" cy="574286"/>
      </dsp:txXfrm>
    </dsp:sp>
    <dsp:sp modelId="{E999EDEC-E07C-4374-86A5-AF0B60060DF2}">
      <dsp:nvSpPr>
        <dsp:cNvPr id="0" name=""/>
        <dsp:cNvSpPr/>
      </dsp:nvSpPr>
      <dsp:spPr>
        <a:xfrm>
          <a:off x="42900" y="215357"/>
          <a:ext cx="717857" cy="717857"/>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3D671A-05A9-4A4E-8AA1-823FEF779E59}">
      <dsp:nvSpPr>
        <dsp:cNvPr id="0" name=""/>
        <dsp:cNvSpPr/>
      </dsp:nvSpPr>
      <dsp:spPr>
        <a:xfrm>
          <a:off x="610582" y="1148572"/>
          <a:ext cx="5115633" cy="574286"/>
        </a:xfrm>
        <a:prstGeom prst="rect">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840"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entury Gothic" panose="020B0502020202020204" pitchFamily="34" charset="0"/>
            </a:rPr>
            <a:t>Property Crime</a:t>
          </a:r>
        </a:p>
      </dsp:txBody>
      <dsp:txXfrm>
        <a:off x="610582" y="1148572"/>
        <a:ext cx="5115633" cy="574286"/>
      </dsp:txXfrm>
    </dsp:sp>
    <dsp:sp modelId="{CF4D7959-E513-4285-B6B7-4F6B3C28EA42}">
      <dsp:nvSpPr>
        <dsp:cNvPr id="0" name=""/>
        <dsp:cNvSpPr/>
      </dsp:nvSpPr>
      <dsp:spPr>
        <a:xfrm>
          <a:off x="251653" y="1076786"/>
          <a:ext cx="717857" cy="717857"/>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4C0AD58C-46DB-4515-8EBA-44B8B32C1176}">
      <dsp:nvSpPr>
        <dsp:cNvPr id="0" name=""/>
        <dsp:cNvSpPr/>
      </dsp:nvSpPr>
      <dsp:spPr>
        <a:xfrm>
          <a:off x="401829" y="2010001"/>
          <a:ext cx="5324386" cy="574286"/>
        </a:xfrm>
        <a:prstGeom prst="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840"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entury Gothic" panose="020B0502020202020204" pitchFamily="34" charset="0"/>
            </a:rPr>
            <a:t>Vacancy</a:t>
          </a:r>
        </a:p>
      </dsp:txBody>
      <dsp:txXfrm>
        <a:off x="401829" y="2010001"/>
        <a:ext cx="5324386" cy="574286"/>
      </dsp:txXfrm>
    </dsp:sp>
    <dsp:sp modelId="{4D10343A-814C-47FE-A9D1-62A329D33006}">
      <dsp:nvSpPr>
        <dsp:cNvPr id="0" name=""/>
        <dsp:cNvSpPr/>
      </dsp:nvSpPr>
      <dsp:spPr>
        <a:xfrm>
          <a:off x="42900" y="1938215"/>
          <a:ext cx="717857" cy="717857"/>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2EB1C-8701-4E93-B0E7-2A8EB419E102}" type="datetimeFigureOut">
              <a:rPr lang="en-US" smtClean="0"/>
              <a:t>5/20/2021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F5594-318F-4B5C-ACBC-96CB05094E13}" type="slidenum">
              <a:rPr lang="en-US" smtClean="0"/>
              <a:t>‹#›</a:t>
            </a:fld>
            <a:endParaRPr lang="en-US"/>
          </a:p>
        </p:txBody>
      </p:sp>
    </p:spTree>
    <p:extLst>
      <p:ext uri="{BB962C8B-B14F-4D97-AF65-F5344CB8AC3E}">
        <p14:creationId xmlns:p14="http://schemas.microsoft.com/office/powerpoint/2010/main" val="2139372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48B40C-DCC5-49B6-BFED-9E13970AB59E}" type="datetime1">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1E432-F9F3-41C2-8FF8-ECDBD2F77751}" type="slidenum">
              <a:rPr lang="en-US" smtClean="0"/>
              <a:t>‹#›</a:t>
            </a:fld>
            <a:endParaRPr lang="en-US"/>
          </a:p>
        </p:txBody>
      </p:sp>
    </p:spTree>
    <p:extLst>
      <p:ext uri="{BB962C8B-B14F-4D97-AF65-F5344CB8AC3E}">
        <p14:creationId xmlns:p14="http://schemas.microsoft.com/office/powerpoint/2010/main" val="1604026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93885-163E-4A69-8EF8-5834925AAB52}" type="datetime1">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1E432-F9F3-41C2-8FF8-ECDBD2F77751}" type="slidenum">
              <a:rPr lang="en-US" smtClean="0"/>
              <a:t>‹#›</a:t>
            </a:fld>
            <a:endParaRPr lang="en-US"/>
          </a:p>
        </p:txBody>
      </p:sp>
    </p:spTree>
    <p:extLst>
      <p:ext uri="{BB962C8B-B14F-4D97-AF65-F5344CB8AC3E}">
        <p14:creationId xmlns:p14="http://schemas.microsoft.com/office/powerpoint/2010/main" val="16186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D04BB-530F-483C-B5BB-463DC25CF984}" type="datetime1">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1E432-F9F3-41C2-8FF8-ECDBD2F77751}" type="slidenum">
              <a:rPr lang="en-US" smtClean="0"/>
              <a:t>‹#›</a:t>
            </a:fld>
            <a:endParaRPr lang="en-US"/>
          </a:p>
        </p:txBody>
      </p:sp>
    </p:spTree>
    <p:extLst>
      <p:ext uri="{BB962C8B-B14F-4D97-AF65-F5344CB8AC3E}">
        <p14:creationId xmlns:p14="http://schemas.microsoft.com/office/powerpoint/2010/main" val="357615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35430C-B3F7-481A-A75E-41D4107BF3C5}" type="datetime1">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1E432-F9F3-41C2-8FF8-ECDBD2F77751}" type="slidenum">
              <a:rPr lang="en-US" smtClean="0"/>
              <a:t>‹#›</a:t>
            </a:fld>
            <a:endParaRPr lang="en-US"/>
          </a:p>
        </p:txBody>
      </p:sp>
    </p:spTree>
    <p:extLst>
      <p:ext uri="{BB962C8B-B14F-4D97-AF65-F5344CB8AC3E}">
        <p14:creationId xmlns:p14="http://schemas.microsoft.com/office/powerpoint/2010/main" val="309213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5D1786-178D-4978-BCB1-B5492348F8DB}" type="datetime1">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1E432-F9F3-41C2-8FF8-ECDBD2F77751}" type="slidenum">
              <a:rPr lang="en-US" smtClean="0"/>
              <a:t>‹#›</a:t>
            </a:fld>
            <a:endParaRPr lang="en-US"/>
          </a:p>
        </p:txBody>
      </p:sp>
    </p:spTree>
    <p:extLst>
      <p:ext uri="{BB962C8B-B14F-4D97-AF65-F5344CB8AC3E}">
        <p14:creationId xmlns:p14="http://schemas.microsoft.com/office/powerpoint/2010/main" val="386171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3D7661-9BCE-48BA-9028-4B45B93C1568}" type="datetime1">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1E432-F9F3-41C2-8FF8-ECDBD2F77751}" type="slidenum">
              <a:rPr lang="en-US" smtClean="0"/>
              <a:t>‹#›</a:t>
            </a:fld>
            <a:endParaRPr lang="en-US"/>
          </a:p>
        </p:txBody>
      </p:sp>
    </p:spTree>
    <p:extLst>
      <p:ext uri="{BB962C8B-B14F-4D97-AF65-F5344CB8AC3E}">
        <p14:creationId xmlns:p14="http://schemas.microsoft.com/office/powerpoint/2010/main" val="140947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72AF13-E65B-46EC-B73D-D30E9859CC2F}" type="datetime1">
              <a:rPr lang="en-US" smtClean="0"/>
              <a:t>5/20/2021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1E432-F9F3-41C2-8FF8-ECDBD2F77751}" type="slidenum">
              <a:rPr lang="en-US" smtClean="0"/>
              <a:t>‹#›</a:t>
            </a:fld>
            <a:endParaRPr lang="en-US"/>
          </a:p>
        </p:txBody>
      </p:sp>
    </p:spTree>
    <p:extLst>
      <p:ext uri="{BB962C8B-B14F-4D97-AF65-F5344CB8AC3E}">
        <p14:creationId xmlns:p14="http://schemas.microsoft.com/office/powerpoint/2010/main" val="371911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9A0422-8411-48AF-ACF9-7EFFF131034A}" type="datetime1">
              <a:rPr lang="en-US" smtClean="0"/>
              <a:t>5/20/2021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1E432-F9F3-41C2-8FF8-ECDBD2F77751}" type="slidenum">
              <a:rPr lang="en-US" smtClean="0"/>
              <a:t>‹#›</a:t>
            </a:fld>
            <a:endParaRPr lang="en-US"/>
          </a:p>
        </p:txBody>
      </p:sp>
    </p:spTree>
    <p:extLst>
      <p:ext uri="{BB962C8B-B14F-4D97-AF65-F5344CB8AC3E}">
        <p14:creationId xmlns:p14="http://schemas.microsoft.com/office/powerpoint/2010/main" val="38317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3023A-35F7-4B3B-B004-50DDA969CBF1}" type="datetime1">
              <a:rPr lang="en-US" smtClean="0"/>
              <a:t>5/20/2021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1E432-F9F3-41C2-8FF8-ECDBD2F77751}" type="slidenum">
              <a:rPr lang="en-US" smtClean="0"/>
              <a:t>‹#›</a:t>
            </a:fld>
            <a:endParaRPr lang="en-US"/>
          </a:p>
        </p:txBody>
      </p:sp>
    </p:spTree>
    <p:extLst>
      <p:ext uri="{BB962C8B-B14F-4D97-AF65-F5344CB8AC3E}">
        <p14:creationId xmlns:p14="http://schemas.microsoft.com/office/powerpoint/2010/main" val="1658032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CA401A-F216-4A58-85CA-1340223142EE}" type="datetime1">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1E432-F9F3-41C2-8FF8-ECDBD2F77751}" type="slidenum">
              <a:rPr lang="en-US" smtClean="0"/>
              <a:t>‹#›</a:t>
            </a:fld>
            <a:endParaRPr lang="en-US"/>
          </a:p>
        </p:txBody>
      </p:sp>
    </p:spTree>
    <p:extLst>
      <p:ext uri="{BB962C8B-B14F-4D97-AF65-F5344CB8AC3E}">
        <p14:creationId xmlns:p14="http://schemas.microsoft.com/office/powerpoint/2010/main" val="3131339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900A52-5ABF-457A-8C9F-B9AA76A50425}" type="datetime1">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1E432-F9F3-41C2-8FF8-ECDBD2F77751}" type="slidenum">
              <a:rPr lang="en-US" smtClean="0"/>
              <a:t>‹#›</a:t>
            </a:fld>
            <a:endParaRPr lang="en-US"/>
          </a:p>
        </p:txBody>
      </p:sp>
    </p:spTree>
    <p:extLst>
      <p:ext uri="{BB962C8B-B14F-4D97-AF65-F5344CB8AC3E}">
        <p14:creationId xmlns:p14="http://schemas.microsoft.com/office/powerpoint/2010/main" val="426991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00BF0-7E68-4BEA-9ED5-BB797261CB77}" type="datetime1">
              <a:rPr lang="en-US" smtClean="0"/>
              <a:t>5/20/2021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1E432-F9F3-41C2-8FF8-ECDBD2F77751}" type="slidenum">
              <a:rPr lang="en-US" smtClean="0"/>
              <a:t>‹#›</a:t>
            </a:fld>
            <a:endParaRPr lang="en-US"/>
          </a:p>
        </p:txBody>
      </p:sp>
    </p:spTree>
    <p:extLst>
      <p:ext uri="{BB962C8B-B14F-4D97-AF65-F5344CB8AC3E}">
        <p14:creationId xmlns:p14="http://schemas.microsoft.com/office/powerpoint/2010/main" val="3933094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bnia-jfi@ubalt.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habc.org/habc-information/programs-departments/planning-development/pso-transformation/"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9527" y="1122363"/>
            <a:ext cx="6026728" cy="2709804"/>
          </a:xfrm>
        </p:spPr>
        <p:txBody>
          <a:bodyPr>
            <a:noAutofit/>
          </a:bodyPr>
          <a:lstStyle/>
          <a:p>
            <a:pPr algn="l"/>
            <a:r>
              <a:rPr lang="en-US" sz="4800" dirty="0">
                <a:solidFill>
                  <a:srgbClr val="800080"/>
                </a:solidFill>
                <a:latin typeface="Century Gothic" panose="020B0502020202020204" pitchFamily="34" charset="0"/>
              </a:rPr>
              <a:t>Perkins, Somerset, Old Town Transformation Plan</a:t>
            </a:r>
          </a:p>
        </p:txBody>
      </p:sp>
      <p:sp>
        <p:nvSpPr>
          <p:cNvPr id="3" name="Subtitle 2"/>
          <p:cNvSpPr>
            <a:spLocks noGrp="1"/>
          </p:cNvSpPr>
          <p:nvPr>
            <p:ph type="subTitle" idx="1"/>
          </p:nvPr>
        </p:nvSpPr>
        <p:spPr>
          <a:xfrm>
            <a:off x="5569527" y="4424998"/>
            <a:ext cx="5752408" cy="1655762"/>
          </a:xfrm>
        </p:spPr>
        <p:txBody>
          <a:bodyPr>
            <a:normAutofit/>
          </a:bodyPr>
          <a:lstStyle/>
          <a:p>
            <a:pPr algn="l"/>
            <a:r>
              <a:rPr lang="en-US" i="1" dirty="0">
                <a:latin typeface="Century Gothic" panose="020B0502020202020204" pitchFamily="34" charset="0"/>
              </a:rPr>
              <a:t>Data Dashboard Presentation</a:t>
            </a:r>
          </a:p>
          <a:p>
            <a:pPr algn="l"/>
            <a:endParaRPr lang="en-US" dirty="0">
              <a:latin typeface="Century Gothic" panose="020B0502020202020204" pitchFamily="34" charset="0"/>
            </a:endParaRPr>
          </a:p>
          <a:p>
            <a:pPr algn="l"/>
            <a:r>
              <a:rPr lang="en-US" dirty="0">
                <a:latin typeface="Century Gothic" panose="020B0502020202020204" pitchFamily="34" charset="0"/>
              </a:rPr>
              <a:t>May 20, 2021</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9056" r="33093"/>
          <a:stretch/>
        </p:blipFill>
        <p:spPr>
          <a:xfrm>
            <a:off x="0" y="0"/>
            <a:ext cx="4921135" cy="68544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005" y="5161532"/>
            <a:ext cx="1222250" cy="1194818"/>
          </a:xfrm>
          <a:prstGeom prst="rect">
            <a:avLst/>
          </a:prstGeom>
        </p:spPr>
      </p:pic>
      <p:sp>
        <p:nvSpPr>
          <p:cNvPr id="6" name="TextBox 5"/>
          <p:cNvSpPr txBox="1"/>
          <p:nvPr/>
        </p:nvSpPr>
        <p:spPr>
          <a:xfrm>
            <a:off x="8877993" y="6139920"/>
            <a:ext cx="1319592" cy="307777"/>
          </a:xfrm>
          <a:prstGeom prst="rect">
            <a:avLst/>
          </a:prstGeom>
          <a:noFill/>
        </p:spPr>
        <p:txBody>
          <a:bodyPr wrap="none" rtlCol="0">
            <a:spAutoFit/>
          </a:bodyPr>
          <a:lstStyle/>
          <a:p>
            <a:r>
              <a:rPr lang="en-US" sz="1400" dirty="0">
                <a:latin typeface="Century Gothic" panose="020B0502020202020204" pitchFamily="34" charset="0"/>
              </a:rPr>
              <a:t>Prepared by:</a:t>
            </a:r>
          </a:p>
        </p:txBody>
      </p:sp>
      <p:sp>
        <p:nvSpPr>
          <p:cNvPr id="7" name="Slide Number Placeholder 6"/>
          <p:cNvSpPr>
            <a:spLocks noGrp="1"/>
          </p:cNvSpPr>
          <p:nvPr>
            <p:ph type="sldNum" sz="quarter" idx="12"/>
          </p:nvPr>
        </p:nvSpPr>
        <p:spPr/>
        <p:txBody>
          <a:bodyPr/>
          <a:lstStyle/>
          <a:p>
            <a:fld id="{2B61E432-F9F3-41C2-8FF8-ECDBD2F77751}" type="slidenum">
              <a:rPr lang="en-US" smtClean="0"/>
              <a:t>1</a:t>
            </a:fld>
            <a:endParaRPr lang="en-US"/>
          </a:p>
        </p:txBody>
      </p:sp>
    </p:spTree>
    <p:extLst>
      <p:ext uri="{BB962C8B-B14F-4D97-AF65-F5344CB8AC3E}">
        <p14:creationId xmlns:p14="http://schemas.microsoft.com/office/powerpoint/2010/main" val="3122811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80"/>
                </a:solidFill>
                <a:latin typeface="Century Gothic" panose="020B0502020202020204" pitchFamily="34" charset="0"/>
              </a:rPr>
              <a:t>People – Relocations by Quarter</a:t>
            </a:r>
          </a:p>
        </p:txBody>
      </p:sp>
      <p:sp>
        <p:nvSpPr>
          <p:cNvPr id="3" name="Slide Number Placeholder 2"/>
          <p:cNvSpPr>
            <a:spLocks noGrp="1"/>
          </p:cNvSpPr>
          <p:nvPr>
            <p:ph type="sldNum" sz="quarter" idx="12"/>
          </p:nvPr>
        </p:nvSpPr>
        <p:spPr/>
        <p:txBody>
          <a:bodyPr/>
          <a:lstStyle/>
          <a:p>
            <a:fld id="{2B61E432-F9F3-41C2-8FF8-ECDBD2F77751}" type="slidenum">
              <a:rPr lang="en-US" smtClean="0"/>
              <a:t>10</a:t>
            </a:fld>
            <a:endParaRPr lang="en-US"/>
          </a:p>
        </p:txBody>
      </p:sp>
      <p:pic>
        <p:nvPicPr>
          <p:cNvPr id="5" name="Picture 4">
            <a:extLst>
              <a:ext uri="{FF2B5EF4-FFF2-40B4-BE49-F238E27FC236}">
                <a16:creationId xmlns:a16="http://schemas.microsoft.com/office/drawing/2014/main" id="{3C15A4A8-6465-459B-A771-1C47672164E1}"/>
              </a:ext>
            </a:extLst>
          </p:cNvPr>
          <p:cNvPicPr>
            <a:picLocks noChangeAspect="1"/>
          </p:cNvPicPr>
          <p:nvPr/>
        </p:nvPicPr>
        <p:blipFill>
          <a:blip r:embed="rId2"/>
          <a:stretch>
            <a:fillRect/>
          </a:stretch>
        </p:blipFill>
        <p:spPr>
          <a:xfrm>
            <a:off x="2686681" y="1726255"/>
            <a:ext cx="6818637" cy="4630095"/>
          </a:xfrm>
          <a:prstGeom prst="rect">
            <a:avLst/>
          </a:prstGeom>
        </p:spPr>
      </p:pic>
    </p:spTree>
    <p:extLst>
      <p:ext uri="{BB962C8B-B14F-4D97-AF65-F5344CB8AC3E}">
        <p14:creationId xmlns:p14="http://schemas.microsoft.com/office/powerpoint/2010/main" val="308880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80"/>
                </a:solidFill>
                <a:latin typeface="Century Gothic" panose="020B0502020202020204" pitchFamily="34" charset="0"/>
              </a:rPr>
              <a:t>People – Relocations</a:t>
            </a:r>
          </a:p>
        </p:txBody>
      </p:sp>
      <p:sp>
        <p:nvSpPr>
          <p:cNvPr id="3" name="Slide Number Placeholder 2"/>
          <p:cNvSpPr>
            <a:spLocks noGrp="1"/>
          </p:cNvSpPr>
          <p:nvPr>
            <p:ph type="sldNum" sz="quarter" idx="12"/>
          </p:nvPr>
        </p:nvSpPr>
        <p:spPr/>
        <p:txBody>
          <a:bodyPr/>
          <a:lstStyle/>
          <a:p>
            <a:fld id="{2B61E432-F9F3-41C2-8FF8-ECDBD2F77751}" type="slidenum">
              <a:rPr lang="en-US" smtClean="0"/>
              <a:t>11</a:t>
            </a:fld>
            <a:endParaRPr lang="en-US"/>
          </a:p>
        </p:txBody>
      </p:sp>
      <p:pic>
        <p:nvPicPr>
          <p:cNvPr id="5" name="Picture 4">
            <a:extLst>
              <a:ext uri="{FF2B5EF4-FFF2-40B4-BE49-F238E27FC236}">
                <a16:creationId xmlns:a16="http://schemas.microsoft.com/office/drawing/2014/main" id="{7FCD2C54-F281-4A07-828A-4E598F7F2D91}"/>
              </a:ext>
            </a:extLst>
          </p:cNvPr>
          <p:cNvPicPr>
            <a:picLocks noChangeAspect="1"/>
          </p:cNvPicPr>
          <p:nvPr/>
        </p:nvPicPr>
        <p:blipFill>
          <a:blip r:embed="rId2"/>
          <a:stretch>
            <a:fillRect/>
          </a:stretch>
        </p:blipFill>
        <p:spPr>
          <a:xfrm>
            <a:off x="2742162" y="1474237"/>
            <a:ext cx="6707675" cy="5247238"/>
          </a:xfrm>
          <a:prstGeom prst="rect">
            <a:avLst/>
          </a:prstGeom>
        </p:spPr>
      </p:pic>
    </p:spTree>
    <p:extLst>
      <p:ext uri="{BB962C8B-B14F-4D97-AF65-F5344CB8AC3E}">
        <p14:creationId xmlns:p14="http://schemas.microsoft.com/office/powerpoint/2010/main" val="4004361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80"/>
                </a:solidFill>
                <a:latin typeface="Century Gothic" panose="020B0502020202020204" pitchFamily="34" charset="0"/>
              </a:rPr>
              <a:t>People – Job Trainings Per Quarter</a:t>
            </a:r>
          </a:p>
        </p:txBody>
      </p:sp>
      <p:sp>
        <p:nvSpPr>
          <p:cNvPr id="3" name="Slide Number Placeholder 2"/>
          <p:cNvSpPr>
            <a:spLocks noGrp="1"/>
          </p:cNvSpPr>
          <p:nvPr>
            <p:ph type="sldNum" sz="quarter" idx="12"/>
          </p:nvPr>
        </p:nvSpPr>
        <p:spPr/>
        <p:txBody>
          <a:bodyPr/>
          <a:lstStyle/>
          <a:p>
            <a:fld id="{2B61E432-F9F3-41C2-8FF8-ECDBD2F77751}" type="slidenum">
              <a:rPr lang="en-US" smtClean="0"/>
              <a:t>12</a:t>
            </a:fld>
            <a:endParaRPr lang="en-US"/>
          </a:p>
        </p:txBody>
      </p:sp>
      <p:pic>
        <p:nvPicPr>
          <p:cNvPr id="5" name="Picture 4">
            <a:extLst>
              <a:ext uri="{FF2B5EF4-FFF2-40B4-BE49-F238E27FC236}">
                <a16:creationId xmlns:a16="http://schemas.microsoft.com/office/drawing/2014/main" id="{D29787F4-86A5-4E0D-AEFD-E722666FE23A}"/>
              </a:ext>
            </a:extLst>
          </p:cNvPr>
          <p:cNvPicPr>
            <a:picLocks noChangeAspect="1"/>
          </p:cNvPicPr>
          <p:nvPr/>
        </p:nvPicPr>
        <p:blipFill>
          <a:blip r:embed="rId2"/>
          <a:stretch>
            <a:fillRect/>
          </a:stretch>
        </p:blipFill>
        <p:spPr>
          <a:xfrm>
            <a:off x="2712778" y="1581539"/>
            <a:ext cx="6766443" cy="4774811"/>
          </a:xfrm>
          <a:prstGeom prst="rect">
            <a:avLst/>
          </a:prstGeom>
        </p:spPr>
      </p:pic>
    </p:spTree>
    <p:extLst>
      <p:ext uri="{BB962C8B-B14F-4D97-AF65-F5344CB8AC3E}">
        <p14:creationId xmlns:p14="http://schemas.microsoft.com/office/powerpoint/2010/main" val="4167090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049" y="639445"/>
            <a:ext cx="6998857" cy="1068331"/>
          </a:xfrm>
        </p:spPr>
        <p:txBody>
          <a:bodyPr>
            <a:normAutofit/>
          </a:bodyPr>
          <a:lstStyle/>
          <a:p>
            <a:r>
              <a:rPr lang="en-US" dirty="0">
                <a:solidFill>
                  <a:srgbClr val="800080"/>
                </a:solidFill>
                <a:latin typeface="Century Gothic" panose="020B0502020202020204" pitchFamily="34" charset="0"/>
              </a:rPr>
              <a:t>PSO Impact: Jobs</a:t>
            </a:r>
          </a:p>
        </p:txBody>
      </p:sp>
      <p:sp>
        <p:nvSpPr>
          <p:cNvPr id="3" name="Slide Number Placeholder 2"/>
          <p:cNvSpPr>
            <a:spLocks noGrp="1"/>
          </p:cNvSpPr>
          <p:nvPr>
            <p:ph type="sldNum" sz="quarter" idx="12"/>
          </p:nvPr>
        </p:nvSpPr>
        <p:spPr/>
        <p:txBody>
          <a:bodyPr/>
          <a:lstStyle/>
          <a:p>
            <a:fld id="{2B61E432-F9F3-41C2-8FF8-ECDBD2F77751}" type="slidenum">
              <a:rPr lang="en-US" smtClean="0"/>
              <a:t>13</a:t>
            </a:fld>
            <a:endParaRPr lang="en-US"/>
          </a:p>
        </p:txBody>
      </p:sp>
      <p:pic>
        <p:nvPicPr>
          <p:cNvPr id="6" name="Picture 5" descr="Chart, line chart&#10;&#10;Description automatically generated">
            <a:extLst>
              <a:ext uri="{FF2B5EF4-FFF2-40B4-BE49-F238E27FC236}">
                <a16:creationId xmlns:a16="http://schemas.microsoft.com/office/drawing/2014/main" id="{3E1C3FD3-1802-DE4F-ADDF-DA18C4E43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7776"/>
            <a:ext cx="12192000" cy="4696408"/>
          </a:xfrm>
          <a:prstGeom prst="rect">
            <a:avLst/>
          </a:prstGeom>
        </p:spPr>
      </p:pic>
    </p:spTree>
    <p:extLst>
      <p:ext uri="{BB962C8B-B14F-4D97-AF65-F5344CB8AC3E}">
        <p14:creationId xmlns:p14="http://schemas.microsoft.com/office/powerpoint/2010/main" val="250839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892"/>
            <a:ext cx="10515600" cy="1325563"/>
          </a:xfrm>
        </p:spPr>
        <p:txBody>
          <a:bodyPr/>
          <a:lstStyle/>
          <a:p>
            <a:r>
              <a:rPr lang="en-US" dirty="0">
                <a:solidFill>
                  <a:srgbClr val="800080"/>
                </a:solidFill>
                <a:latin typeface="Century Gothic" panose="020B0502020202020204" pitchFamily="34" charset="0"/>
              </a:rPr>
              <a:t>Next Steps</a:t>
            </a:r>
          </a:p>
        </p:txBody>
      </p:sp>
      <p:sp>
        <p:nvSpPr>
          <p:cNvPr id="3" name="Content Placeholder 2"/>
          <p:cNvSpPr>
            <a:spLocks noGrp="1"/>
          </p:cNvSpPr>
          <p:nvPr>
            <p:ph idx="1"/>
          </p:nvPr>
        </p:nvSpPr>
        <p:spPr>
          <a:xfrm>
            <a:off x="838200" y="1257300"/>
            <a:ext cx="10515600" cy="4919663"/>
          </a:xfrm>
        </p:spPr>
        <p:txBody>
          <a:bodyPr>
            <a:normAutofit lnSpcReduction="10000"/>
          </a:bodyPr>
          <a:lstStyle/>
          <a:p>
            <a:pPr>
              <a:lnSpc>
                <a:spcPct val="150000"/>
              </a:lnSpc>
            </a:pPr>
            <a:r>
              <a:rPr lang="en-US" dirty="0">
                <a:latin typeface="Century Gothic" panose="020B0502020202020204" pitchFamily="34" charset="0"/>
              </a:rPr>
              <a:t>Continue to improve the data dashboard based on residents’ feedback and questions</a:t>
            </a:r>
          </a:p>
          <a:p>
            <a:pPr>
              <a:lnSpc>
                <a:spcPct val="150000"/>
              </a:lnSpc>
            </a:pPr>
            <a:r>
              <a:rPr lang="en-US" dirty="0">
                <a:latin typeface="Century Gothic" panose="020B0502020202020204" pitchFamily="34" charset="0"/>
              </a:rPr>
              <a:t>Get more data to help answer residents and other stakeholders questions</a:t>
            </a:r>
          </a:p>
          <a:p>
            <a:pPr>
              <a:lnSpc>
                <a:spcPct val="150000"/>
              </a:lnSpc>
            </a:pPr>
            <a:r>
              <a:rPr lang="en-US" dirty="0">
                <a:latin typeface="Century Gothic" panose="020B0502020202020204" pitchFamily="34" charset="0"/>
              </a:rPr>
              <a:t>Prepare for next meeting with residents</a:t>
            </a:r>
          </a:p>
          <a:p>
            <a:pPr>
              <a:lnSpc>
                <a:spcPct val="150000"/>
              </a:lnSpc>
            </a:pPr>
            <a:r>
              <a:rPr lang="en-US" dirty="0">
                <a:latin typeface="Century Gothic" panose="020B0502020202020204" pitchFamily="34" charset="0"/>
              </a:rPr>
              <a:t>For any questions, please contact us at anytime at </a:t>
            </a:r>
          </a:p>
          <a:p>
            <a:pPr marL="457200" lvl="1" indent="0">
              <a:lnSpc>
                <a:spcPct val="150000"/>
              </a:lnSpc>
              <a:buNone/>
            </a:pPr>
            <a:r>
              <a:rPr lang="en-US" dirty="0">
                <a:latin typeface="Century Gothic" panose="020B0502020202020204" pitchFamily="34" charset="0"/>
                <a:hlinkClick r:id="rId2"/>
              </a:rPr>
              <a:t>bnia-jfi@ubalt.edu</a:t>
            </a:r>
            <a:r>
              <a:rPr lang="en-US" dirty="0">
                <a:latin typeface="Century Gothic" panose="020B0502020202020204" pitchFamily="34" charset="0"/>
              </a:rPr>
              <a:t> </a:t>
            </a:r>
          </a:p>
          <a:p>
            <a:pPr marL="0" indent="0">
              <a:buNone/>
            </a:pPr>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2B61E432-F9F3-41C2-8FF8-ECDBD2F77751}" type="slidenum">
              <a:rPr lang="en-US" smtClean="0"/>
              <a:t>14</a:t>
            </a:fld>
            <a:endParaRPr lang="en-US"/>
          </a:p>
        </p:txBody>
      </p:sp>
    </p:spTree>
    <p:extLst>
      <p:ext uri="{BB962C8B-B14F-4D97-AF65-F5344CB8AC3E}">
        <p14:creationId xmlns:p14="http://schemas.microsoft.com/office/powerpoint/2010/main" val="1059509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956" y="249262"/>
            <a:ext cx="8596668" cy="995265"/>
          </a:xfrm>
        </p:spPr>
        <p:txBody>
          <a:bodyPr>
            <a:normAutofit/>
          </a:bodyPr>
          <a:lstStyle/>
          <a:p>
            <a:r>
              <a:rPr lang="en-US" sz="4400" dirty="0"/>
              <a:t>About BNIA-JFI</a:t>
            </a:r>
          </a:p>
        </p:txBody>
      </p:sp>
      <p:sp>
        <p:nvSpPr>
          <p:cNvPr id="3" name="Content Placeholder 2"/>
          <p:cNvSpPr>
            <a:spLocks noGrp="1"/>
          </p:cNvSpPr>
          <p:nvPr>
            <p:ph idx="1"/>
          </p:nvPr>
        </p:nvSpPr>
        <p:spPr>
          <a:xfrm>
            <a:off x="1393609" y="1173304"/>
            <a:ext cx="9735710" cy="4955648"/>
          </a:xfrm>
        </p:spPr>
        <p:txBody>
          <a:bodyPr>
            <a:noAutofit/>
          </a:bodyPr>
          <a:lstStyle/>
          <a:p>
            <a:r>
              <a:rPr lang="en-US" sz="2000" dirty="0">
                <a:solidFill>
                  <a:schemeClr val="tx1"/>
                </a:solidFill>
                <a:latin typeface="Century Gothic" panose="020B0502020202020204" pitchFamily="34" charset="0"/>
              </a:rPr>
              <a:t>Self-support research center started about 20 years ago by local stakeholders, housed within </a:t>
            </a:r>
            <a:r>
              <a:rPr lang="en-US" sz="2000" b="1" dirty="0">
                <a:solidFill>
                  <a:schemeClr val="tx1"/>
                </a:solidFill>
                <a:latin typeface="Century Gothic" panose="020B0502020202020204" pitchFamily="34" charset="0"/>
              </a:rPr>
              <a:t>Jacob France Institute </a:t>
            </a:r>
            <a:r>
              <a:rPr lang="en-US" sz="2000" dirty="0">
                <a:solidFill>
                  <a:schemeClr val="tx1"/>
                </a:solidFill>
                <a:latin typeface="Century Gothic" panose="020B0502020202020204" pitchFamily="34" charset="0"/>
              </a:rPr>
              <a:t>at </a:t>
            </a:r>
            <a:r>
              <a:rPr lang="en-US" sz="2000" b="1" dirty="0">
                <a:solidFill>
                  <a:schemeClr val="tx1"/>
                </a:solidFill>
                <a:latin typeface="Century Gothic" panose="020B0502020202020204" pitchFamily="34" charset="0"/>
              </a:rPr>
              <a:t>University of Baltimore</a:t>
            </a:r>
            <a:br>
              <a:rPr lang="en-US" sz="2000" dirty="0">
                <a:solidFill>
                  <a:schemeClr val="tx1"/>
                </a:solidFill>
                <a:latin typeface="Century Gothic" panose="020B0502020202020204" pitchFamily="34" charset="0"/>
              </a:rPr>
            </a:br>
            <a:endParaRPr lang="en-US" sz="2000" dirty="0">
              <a:solidFill>
                <a:schemeClr val="tx1"/>
              </a:solidFill>
              <a:latin typeface="Century Gothic" panose="020B0502020202020204" pitchFamily="34" charset="0"/>
            </a:endParaRPr>
          </a:p>
          <a:p>
            <a:r>
              <a:rPr lang="en-US" sz="2000" dirty="0">
                <a:solidFill>
                  <a:schemeClr val="tx1"/>
                </a:solidFill>
                <a:latin typeface="Century Gothic" panose="020B0502020202020204" pitchFamily="34" charset="0"/>
              </a:rPr>
              <a:t>“One-stop-shop” for comprehensive, reliable data, community indicators and training</a:t>
            </a:r>
          </a:p>
          <a:p>
            <a:pPr lvl="2"/>
            <a:r>
              <a:rPr lang="en-US" sz="1800" dirty="0">
                <a:solidFill>
                  <a:schemeClr val="tx1"/>
                </a:solidFill>
                <a:latin typeface="Century Gothic" panose="020B0502020202020204" pitchFamily="34" charset="0"/>
              </a:rPr>
              <a:t>Multiple topic areas</a:t>
            </a:r>
          </a:p>
          <a:p>
            <a:pPr lvl="2"/>
            <a:r>
              <a:rPr lang="en-US" sz="1800" dirty="0">
                <a:solidFill>
                  <a:schemeClr val="tx1"/>
                </a:solidFill>
                <a:latin typeface="Century Gothic" panose="020B0502020202020204" pitchFamily="34" charset="0"/>
              </a:rPr>
              <a:t>Longitudinal data (2000 – 2020)</a:t>
            </a:r>
            <a:br>
              <a:rPr lang="en-US" sz="1600" dirty="0">
                <a:solidFill>
                  <a:schemeClr val="tx1"/>
                </a:solidFill>
                <a:latin typeface="Century Gothic" panose="020B0502020202020204" pitchFamily="34" charset="0"/>
              </a:rPr>
            </a:br>
            <a:endParaRPr lang="en-US" sz="1600" dirty="0">
              <a:solidFill>
                <a:schemeClr val="tx1"/>
              </a:solidFill>
              <a:latin typeface="Century Gothic" panose="020B0502020202020204" pitchFamily="34" charset="0"/>
            </a:endParaRPr>
          </a:p>
          <a:p>
            <a:r>
              <a:rPr lang="en-US" sz="2000" dirty="0">
                <a:solidFill>
                  <a:schemeClr val="tx1"/>
                </a:solidFill>
                <a:latin typeface="Century Gothic" panose="020B0502020202020204" pitchFamily="34" charset="0"/>
              </a:rPr>
              <a:t>Member of the National Neighborhood Indicators Partnership at the Urban Institute</a:t>
            </a:r>
          </a:p>
          <a:p>
            <a:pPr lvl="1"/>
            <a:r>
              <a:rPr lang="en-US" sz="1800" dirty="0">
                <a:solidFill>
                  <a:schemeClr val="tx1"/>
                </a:solidFill>
                <a:latin typeface="Century Gothic" panose="020B0502020202020204" pitchFamily="34" charset="0"/>
              </a:rPr>
              <a:t>30+ cities focusing on </a:t>
            </a:r>
            <a:r>
              <a:rPr lang="en-US" sz="1800" i="1" dirty="0">
                <a:solidFill>
                  <a:schemeClr val="tx1"/>
                </a:solidFill>
                <a:latin typeface="Century Gothic" panose="020B0502020202020204" pitchFamily="34" charset="0"/>
              </a:rPr>
              <a:t>data democratization</a:t>
            </a:r>
          </a:p>
          <a:p>
            <a:pPr lvl="1"/>
            <a:r>
              <a:rPr lang="en-US" sz="1800" dirty="0">
                <a:solidFill>
                  <a:schemeClr val="tx1"/>
                </a:solidFill>
                <a:latin typeface="Century Gothic" panose="020B0502020202020204" pitchFamily="34" charset="0"/>
              </a:rPr>
              <a:t>http://www.neighborhoodindicators.org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525" y="4441375"/>
            <a:ext cx="2048501" cy="1999970"/>
          </a:xfrm>
          <a:prstGeom prst="rect">
            <a:avLst/>
          </a:prstGeom>
        </p:spPr>
      </p:pic>
      <p:grpSp>
        <p:nvGrpSpPr>
          <p:cNvPr id="6" name="Group 5"/>
          <p:cNvGrpSpPr/>
          <p:nvPr/>
        </p:nvGrpSpPr>
        <p:grpSpPr>
          <a:xfrm>
            <a:off x="7831298" y="3983040"/>
            <a:ext cx="2875384" cy="1830225"/>
            <a:chOff x="1798961" y="1779468"/>
            <a:chExt cx="5585058" cy="3361485"/>
          </a:xfrm>
        </p:grpSpPr>
        <p:grpSp>
          <p:nvGrpSpPr>
            <p:cNvPr id="7" name="Group 6"/>
            <p:cNvGrpSpPr/>
            <p:nvPr/>
          </p:nvGrpSpPr>
          <p:grpSpPr>
            <a:xfrm>
              <a:off x="1798961" y="1779468"/>
              <a:ext cx="5585058" cy="3361485"/>
              <a:chOff x="1798961" y="1779468"/>
              <a:chExt cx="5585058" cy="3361485"/>
            </a:xfrm>
          </p:grpSpPr>
          <p:pic>
            <p:nvPicPr>
              <p:cNvPr id="9" name="Picture 8" descr="Map.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8961" y="1779468"/>
                <a:ext cx="5585058" cy="3361485"/>
              </a:xfrm>
              <a:prstGeom prst="rect">
                <a:avLst/>
              </a:prstGeom>
            </p:spPr>
          </p:pic>
          <p:sp>
            <p:nvSpPr>
              <p:cNvPr id="10" name="Oval 9"/>
              <p:cNvSpPr/>
              <p:nvPr userDrawn="1"/>
            </p:nvSpPr>
            <p:spPr>
              <a:xfrm>
                <a:off x="2231019" y="196262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userDrawn="1"/>
            </p:nvSpPr>
            <p:spPr>
              <a:xfrm>
                <a:off x="2125806" y="221843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userDrawn="1"/>
            </p:nvSpPr>
            <p:spPr>
              <a:xfrm>
                <a:off x="2047622" y="316176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1921452" y="324176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userDrawn="1"/>
            </p:nvSpPr>
            <p:spPr>
              <a:xfrm>
                <a:off x="3717295" y="333579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userDrawn="1"/>
            </p:nvSpPr>
            <p:spPr>
              <a:xfrm>
                <a:off x="4531790" y="420055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userDrawn="1"/>
            </p:nvSpPr>
            <p:spPr>
              <a:xfrm>
                <a:off x="4766269" y="336331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userDrawn="1"/>
            </p:nvSpPr>
            <p:spPr>
              <a:xfrm>
                <a:off x="4834925" y="298051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userDrawn="1"/>
            </p:nvSpPr>
            <p:spPr>
              <a:xfrm>
                <a:off x="4840419" y="254422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p:nvPr userDrawn="1"/>
            </p:nvSpPr>
            <p:spPr>
              <a:xfrm>
                <a:off x="5190276" y="3377265"/>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userDrawn="1"/>
            </p:nvSpPr>
            <p:spPr>
              <a:xfrm>
                <a:off x="5288111" y="38121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userDrawn="1"/>
            </p:nvSpPr>
            <p:spPr>
              <a:xfrm>
                <a:off x="5364314" y="275613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userDrawn="1"/>
            </p:nvSpPr>
            <p:spPr>
              <a:xfrm>
                <a:off x="5629484" y="274591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userDrawn="1"/>
            </p:nvSpPr>
            <p:spPr>
              <a:xfrm>
                <a:off x="5603940" y="323363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userDrawn="1"/>
            </p:nvSpPr>
            <p:spPr>
              <a:xfrm>
                <a:off x="5623080" y="366894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5897420" y="392910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userDrawn="1"/>
            </p:nvSpPr>
            <p:spPr>
              <a:xfrm>
                <a:off x="5937011" y="3102080"/>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userDrawn="1"/>
            </p:nvSpPr>
            <p:spPr>
              <a:xfrm>
                <a:off x="5835513" y="27847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userDrawn="1"/>
            </p:nvSpPr>
            <p:spPr>
              <a:xfrm>
                <a:off x="6034045" y="29123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userDrawn="1"/>
            </p:nvSpPr>
            <p:spPr>
              <a:xfrm>
                <a:off x="6206042" y="296184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userDrawn="1"/>
            </p:nvSpPr>
            <p:spPr>
              <a:xfrm>
                <a:off x="6569921" y="307882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userDrawn="1"/>
            </p:nvSpPr>
            <p:spPr>
              <a:xfrm>
                <a:off x="6527622" y="310680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p:cNvSpPr/>
              <p:nvPr userDrawn="1"/>
            </p:nvSpPr>
            <p:spPr>
              <a:xfrm>
                <a:off x="6681121" y="293515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userDrawn="1"/>
            </p:nvSpPr>
            <p:spPr>
              <a:xfrm>
                <a:off x="6729536" y="295384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userDrawn="1"/>
            </p:nvSpPr>
            <p:spPr>
              <a:xfrm>
                <a:off x="6850496" y="280852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userDrawn="1"/>
            </p:nvSpPr>
            <p:spPr>
              <a:xfrm>
                <a:off x="6891969" y="2725582"/>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userDrawn="1"/>
            </p:nvSpPr>
            <p:spPr>
              <a:xfrm>
                <a:off x="7001392" y="263352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userDrawn="1"/>
            </p:nvSpPr>
            <p:spPr>
              <a:xfrm>
                <a:off x="7025627" y="254127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userDrawn="1"/>
            </p:nvSpPr>
            <p:spPr>
              <a:xfrm>
                <a:off x="4453011" y="4461542"/>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userDrawn="1"/>
            </p:nvSpPr>
            <p:spPr>
              <a:xfrm>
                <a:off x="4362512" y="458022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userDrawn="1"/>
            </p:nvSpPr>
            <p:spPr>
              <a:xfrm>
                <a:off x="5364314" y="454328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userDrawn="1"/>
            </p:nvSpPr>
            <p:spPr>
              <a:xfrm>
                <a:off x="6224124" y="471474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userDrawn="1"/>
            </p:nvSpPr>
            <p:spPr>
              <a:xfrm>
                <a:off x="6532779" y="493608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Oval 7"/>
            <p:cNvSpPr/>
            <p:nvPr/>
          </p:nvSpPr>
          <p:spPr>
            <a:xfrm>
              <a:off x="6259006" y="366557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7466" y="5626370"/>
            <a:ext cx="2637825" cy="1115023"/>
          </a:xfrm>
          <a:prstGeom prst="rect">
            <a:avLst/>
          </a:prstGeom>
        </p:spPr>
      </p:pic>
      <p:sp>
        <p:nvSpPr>
          <p:cNvPr id="4" name="Slide Number Placeholder 3"/>
          <p:cNvSpPr>
            <a:spLocks noGrp="1"/>
          </p:cNvSpPr>
          <p:nvPr>
            <p:ph type="sldNum" sz="quarter" idx="12"/>
          </p:nvPr>
        </p:nvSpPr>
        <p:spPr/>
        <p:txBody>
          <a:bodyPr/>
          <a:lstStyle/>
          <a:p>
            <a:fld id="{2B61E432-F9F3-41C2-8FF8-ECDBD2F77751}" type="slidenum">
              <a:rPr lang="en-US" smtClean="0"/>
              <a:t>2</a:t>
            </a:fld>
            <a:endParaRPr lang="en-US"/>
          </a:p>
        </p:txBody>
      </p:sp>
    </p:spTree>
    <p:extLst>
      <p:ext uri="{BB962C8B-B14F-4D97-AF65-F5344CB8AC3E}">
        <p14:creationId xmlns:p14="http://schemas.microsoft.com/office/powerpoint/2010/main" val="166939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80"/>
                </a:solidFill>
                <a:latin typeface="Century Gothic" panose="020B0502020202020204" pitchFamily="34" charset="0"/>
              </a:rPr>
              <a:t>About Perkins Somerset </a:t>
            </a:r>
            <a:r>
              <a:rPr lang="en-US" dirty="0" err="1">
                <a:solidFill>
                  <a:srgbClr val="800080"/>
                </a:solidFill>
                <a:latin typeface="Century Gothic" panose="020B0502020202020204" pitchFamily="34" charset="0"/>
              </a:rPr>
              <a:t>Oldtown</a:t>
            </a:r>
            <a:r>
              <a:rPr lang="en-US" dirty="0">
                <a:solidFill>
                  <a:srgbClr val="800080"/>
                </a:solidFill>
                <a:latin typeface="Century Gothic" panose="020B0502020202020204" pitchFamily="34" charset="0"/>
              </a:rPr>
              <a:t> Plan</a:t>
            </a:r>
          </a:p>
        </p:txBody>
      </p:sp>
      <p:sp>
        <p:nvSpPr>
          <p:cNvPr id="3" name="Content Placeholder 2"/>
          <p:cNvSpPr>
            <a:spLocks noGrp="1"/>
          </p:cNvSpPr>
          <p:nvPr>
            <p:ph idx="1"/>
          </p:nvPr>
        </p:nvSpPr>
        <p:spPr>
          <a:xfrm>
            <a:off x="838200" y="1546166"/>
            <a:ext cx="6061364" cy="4969963"/>
          </a:xfrm>
        </p:spPr>
        <p:txBody>
          <a:bodyPr>
            <a:normAutofit fontScale="92500" lnSpcReduction="10000"/>
          </a:bodyPr>
          <a:lstStyle/>
          <a:p>
            <a:pPr marL="0" indent="0">
              <a:lnSpc>
                <a:spcPct val="110000"/>
              </a:lnSpc>
              <a:buNone/>
            </a:pPr>
            <a:r>
              <a:rPr lang="en-US" sz="1800" dirty="0">
                <a:latin typeface="Century Gothic" panose="020B0502020202020204" pitchFamily="34" charset="0"/>
              </a:rPr>
              <a:t>The PSO Transformation Plan calls for the demolition and redevelopment of Perkins Homes into a vibrant mixed income community with affordable and market rate housing, a new 21st Century school, new community amenities and opportunities, neighborhood improvements, and a supportive services plan aimed at helping families meet their goals. For more information about the plan, visit </a:t>
            </a:r>
            <a:r>
              <a:rPr lang="en-US" sz="1800" b="1" dirty="0">
                <a:latin typeface="Century Gothic" panose="020B0502020202020204" pitchFamily="34" charset="0"/>
                <a:hlinkClick r:id="rId2"/>
              </a:rPr>
              <a:t>https://www.habc.org/habc-information/programs-departments/planning-development/pso-transformation/</a:t>
            </a:r>
            <a:r>
              <a:rPr lang="en-US" sz="1800" b="1" dirty="0">
                <a:latin typeface="Century Gothic" panose="020B0502020202020204" pitchFamily="34" charset="0"/>
              </a:rPr>
              <a:t> </a:t>
            </a:r>
            <a:br>
              <a:rPr lang="en-US" sz="1800" dirty="0">
                <a:latin typeface="Century Gothic" panose="020B0502020202020204" pitchFamily="34" charset="0"/>
              </a:rPr>
            </a:br>
            <a:endParaRPr lang="en-US" sz="1800" dirty="0">
              <a:latin typeface="Century Gothic" panose="020B0502020202020204" pitchFamily="34" charset="0"/>
            </a:endParaRPr>
          </a:p>
          <a:p>
            <a:pPr marL="0" indent="0">
              <a:lnSpc>
                <a:spcPct val="110000"/>
              </a:lnSpc>
              <a:buNone/>
            </a:pPr>
            <a:r>
              <a:rPr lang="en-US" sz="1800" dirty="0">
                <a:latin typeface="Century Gothic" panose="020B0502020202020204" pitchFamily="34" charset="0"/>
              </a:rPr>
              <a:t>For residents and other stakeholders of the area to keep track of progress over the implementation period, this dashboard will be updated quarterly with key indicators for the project. Indicators were chosen to correspond to each of the project’s three core goals for residents and the overall goal of promoting economic development in the area.</a:t>
            </a:r>
            <a:endParaRPr lang="en-US" sz="1800" dirty="0"/>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1617207821"/>
              </p:ext>
            </p:extLst>
          </p:nvPr>
        </p:nvGraphicFramePr>
        <p:xfrm>
          <a:off x="6422967" y="1850951"/>
          <a:ext cx="5769033"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2B61E432-F9F3-41C2-8FF8-ECDBD2F77751}" type="slidenum">
              <a:rPr lang="en-US" smtClean="0"/>
              <a:t>3</a:t>
            </a:fld>
            <a:endParaRPr lang="en-US"/>
          </a:p>
        </p:txBody>
      </p:sp>
    </p:spTree>
    <p:extLst>
      <p:ext uri="{BB962C8B-B14F-4D97-AF65-F5344CB8AC3E}">
        <p14:creationId xmlns:p14="http://schemas.microsoft.com/office/powerpoint/2010/main" val="244229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80"/>
                </a:solidFill>
                <a:latin typeface="Century Gothic" panose="020B0502020202020204" pitchFamily="34" charset="0"/>
              </a:rPr>
              <a:t>Purpose of the Data Dashboard</a:t>
            </a:r>
          </a:p>
        </p:txBody>
      </p:sp>
      <p:sp>
        <p:nvSpPr>
          <p:cNvPr id="3" name="Content Placeholder 2"/>
          <p:cNvSpPr>
            <a:spLocks noGrp="1"/>
          </p:cNvSpPr>
          <p:nvPr>
            <p:ph idx="1"/>
          </p:nvPr>
        </p:nvSpPr>
        <p:spPr>
          <a:xfrm>
            <a:off x="838199" y="1546167"/>
            <a:ext cx="10406449" cy="4630796"/>
          </a:xfrm>
        </p:spPr>
        <p:txBody>
          <a:bodyPr>
            <a:normAutofit/>
          </a:bodyPr>
          <a:lstStyle/>
          <a:p>
            <a:pPr>
              <a:lnSpc>
                <a:spcPct val="150000"/>
              </a:lnSpc>
            </a:pPr>
            <a:r>
              <a:rPr lang="en-US" sz="2000" dirty="0">
                <a:latin typeface="Century Gothic" panose="020B0502020202020204" pitchFamily="34" charset="0"/>
              </a:rPr>
              <a:t>How can we use data to help answer questions that residents, businesses and other stakeholders have about the project? </a:t>
            </a:r>
          </a:p>
          <a:p>
            <a:pPr lvl="1">
              <a:lnSpc>
                <a:spcPct val="150000"/>
              </a:lnSpc>
            </a:pPr>
            <a:r>
              <a:rPr lang="en-US" sz="1600" dirty="0">
                <a:latin typeface="Century Gothic" panose="020B0502020202020204" pitchFamily="34" charset="0"/>
              </a:rPr>
              <a:t>What questions do people have? </a:t>
            </a:r>
          </a:p>
          <a:p>
            <a:pPr lvl="1">
              <a:lnSpc>
                <a:spcPct val="150000"/>
              </a:lnSpc>
            </a:pPr>
            <a:r>
              <a:rPr lang="en-US" sz="1600" dirty="0">
                <a:latin typeface="Century Gothic" panose="020B0502020202020204" pitchFamily="34" charset="0"/>
              </a:rPr>
              <a:t>Which data can be used to track progress?</a:t>
            </a:r>
          </a:p>
          <a:p>
            <a:pPr>
              <a:lnSpc>
                <a:spcPct val="150000"/>
              </a:lnSpc>
            </a:pPr>
            <a:r>
              <a:rPr lang="en-US" sz="2000" dirty="0">
                <a:latin typeface="Century Gothic" panose="020B0502020202020204" pitchFamily="34" charset="0"/>
              </a:rPr>
              <a:t>Add data based on feedback</a:t>
            </a:r>
          </a:p>
          <a:p>
            <a:pPr>
              <a:lnSpc>
                <a:spcPct val="150000"/>
              </a:lnSpc>
            </a:pPr>
            <a:r>
              <a:rPr lang="en-US" sz="2000" dirty="0">
                <a:latin typeface="Century Gothic" panose="020B0502020202020204" pitchFamily="34" charset="0"/>
              </a:rPr>
              <a:t>Collect data on a quarterly basis and ensure accuracy </a:t>
            </a:r>
          </a:p>
          <a:p>
            <a:pPr lvl="1">
              <a:lnSpc>
                <a:spcPct val="150000"/>
              </a:lnSpc>
            </a:pPr>
            <a:r>
              <a:rPr lang="en-US" sz="1600" dirty="0">
                <a:latin typeface="Century Gothic" panose="020B0502020202020204" pitchFamily="34" charset="0"/>
              </a:rPr>
              <a:t>Sources include HABC/HUD data, Baltimore Open Data, and other local datasets</a:t>
            </a:r>
          </a:p>
          <a:p>
            <a:pPr>
              <a:lnSpc>
                <a:spcPct val="150000"/>
              </a:lnSpc>
            </a:pPr>
            <a:r>
              <a:rPr lang="en-US" sz="2000" dirty="0">
                <a:latin typeface="Century Gothic" panose="020B0502020202020204" pitchFamily="34" charset="0"/>
              </a:rPr>
              <a:t>Train residents on how to use the dashboard</a:t>
            </a:r>
            <a:endParaRPr lang="en-US" sz="2000" dirty="0"/>
          </a:p>
          <a:p>
            <a:pPr marL="0" indent="0">
              <a:lnSpc>
                <a:spcPct val="150000"/>
              </a:lnSpc>
              <a:buNone/>
            </a:pPr>
            <a:endParaRPr lang="en-US" sz="3200" dirty="0"/>
          </a:p>
        </p:txBody>
      </p:sp>
      <p:sp>
        <p:nvSpPr>
          <p:cNvPr id="5" name="TextBox 4"/>
          <p:cNvSpPr txBox="1"/>
          <p:nvPr/>
        </p:nvSpPr>
        <p:spPr>
          <a:xfrm>
            <a:off x="2100047" y="5715298"/>
            <a:ext cx="7704353" cy="461665"/>
          </a:xfrm>
          <a:prstGeom prst="rect">
            <a:avLst/>
          </a:prstGeom>
          <a:noFill/>
        </p:spPr>
        <p:txBody>
          <a:bodyPr wrap="none" rtlCol="0">
            <a:spAutoFit/>
          </a:bodyPr>
          <a:lstStyle/>
          <a:p>
            <a:r>
              <a:rPr lang="en-US" sz="2400" b="1" u="sng" dirty="0">
                <a:solidFill>
                  <a:schemeClr val="tx1">
                    <a:lumMod val="85000"/>
                    <a:lumOff val="15000"/>
                  </a:schemeClr>
                </a:solidFill>
                <a:latin typeface="Century Gothic" panose="020B0502020202020204" pitchFamily="34" charset="0"/>
              </a:rPr>
              <a:t>To view the dashboard to date, visit </a:t>
            </a:r>
            <a:r>
              <a:rPr lang="en-US" sz="2400" b="1" u="sng" dirty="0">
                <a:solidFill>
                  <a:schemeClr val="accent2"/>
                </a:solidFill>
                <a:latin typeface="Century Gothic" panose="020B0502020202020204" pitchFamily="34" charset="0"/>
              </a:rPr>
              <a:t>bniajfi.org/</a:t>
            </a:r>
            <a:r>
              <a:rPr lang="en-US" sz="2400" b="1" u="sng" dirty="0" err="1">
                <a:solidFill>
                  <a:schemeClr val="accent2"/>
                </a:solidFill>
                <a:latin typeface="Century Gothic" panose="020B0502020202020204" pitchFamily="34" charset="0"/>
              </a:rPr>
              <a:t>pso</a:t>
            </a:r>
            <a:endParaRPr lang="en-US" sz="2400" b="1" u="sng" dirty="0">
              <a:solidFill>
                <a:schemeClr val="accent2"/>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2B61E432-F9F3-41C2-8FF8-ECDBD2F77751}" type="slidenum">
              <a:rPr lang="en-US" smtClean="0"/>
              <a:t>4</a:t>
            </a:fld>
            <a:endParaRPr lang="en-US"/>
          </a:p>
        </p:txBody>
      </p:sp>
    </p:spTree>
    <p:extLst>
      <p:ext uri="{BB962C8B-B14F-4D97-AF65-F5344CB8AC3E}">
        <p14:creationId xmlns:p14="http://schemas.microsoft.com/office/powerpoint/2010/main" val="778630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80"/>
                </a:solidFill>
                <a:latin typeface="Century Gothic" panose="020B0502020202020204" pitchFamily="34" charset="0"/>
              </a:rPr>
              <a:t>Housing</a:t>
            </a:r>
          </a:p>
        </p:txBody>
      </p:sp>
      <p:sp>
        <p:nvSpPr>
          <p:cNvPr id="3" name="Content Placeholder 2"/>
          <p:cNvSpPr>
            <a:spLocks noGrp="1"/>
          </p:cNvSpPr>
          <p:nvPr>
            <p:ph idx="1"/>
          </p:nvPr>
        </p:nvSpPr>
        <p:spPr/>
        <p:txBody>
          <a:bodyPr/>
          <a:lstStyle/>
          <a:p>
            <a:pPr marL="0" indent="0">
              <a:buNone/>
            </a:pPr>
            <a:r>
              <a:rPr lang="en-US" b="1" u="sng" dirty="0">
                <a:latin typeface="Century Gothic" panose="020B0502020202020204" pitchFamily="34" charset="0"/>
              </a:rPr>
              <a:t>Goal:</a:t>
            </a:r>
            <a:r>
              <a:rPr lang="en-US" dirty="0">
                <a:latin typeface="Century Gothic" panose="020B0502020202020204" pitchFamily="34" charset="0"/>
              </a:rPr>
              <a:t> </a:t>
            </a:r>
            <a:br>
              <a:rPr lang="en-US" dirty="0">
                <a:latin typeface="Century Gothic" panose="020B0502020202020204" pitchFamily="34" charset="0"/>
              </a:rPr>
            </a:br>
            <a:r>
              <a:rPr lang="en-US" sz="2000" dirty="0">
                <a:latin typeface="Century Gothic" panose="020B0502020202020204" pitchFamily="34" charset="0"/>
              </a:rPr>
              <a:t>Replace distressed public and assisted housing with high quality mixed-income housing that is well-managed and responsive to the needs of the surrounding neighborhood.</a:t>
            </a:r>
          </a:p>
          <a:p>
            <a:endParaRPr lang="en-US" dirty="0">
              <a:latin typeface="Century Gothic" panose="020B0502020202020204" pitchFamily="34" charset="0"/>
            </a:endParaRPr>
          </a:p>
          <a:p>
            <a:endParaRPr lang="en-US" dirty="0">
              <a:latin typeface="Century Gothic" panose="020B0502020202020204" pitchFamily="34" charset="0"/>
            </a:endParaRPr>
          </a:p>
        </p:txBody>
      </p:sp>
      <p:pic>
        <p:nvPicPr>
          <p:cNvPr id="4" name="Picture 3"/>
          <p:cNvPicPr>
            <a:picLocks noChangeAspect="1"/>
          </p:cNvPicPr>
          <p:nvPr/>
        </p:nvPicPr>
        <p:blipFill rotWithShape="1">
          <a:blip r:embed="rId2"/>
          <a:srcRect l="18982" t="60206" r="19953" b="22016"/>
          <a:stretch/>
        </p:blipFill>
        <p:spPr>
          <a:xfrm>
            <a:off x="572961" y="3614343"/>
            <a:ext cx="11167535" cy="1828800"/>
          </a:xfrm>
          <a:prstGeom prst="rect">
            <a:avLst/>
          </a:prstGeom>
        </p:spPr>
      </p:pic>
      <p:sp>
        <p:nvSpPr>
          <p:cNvPr id="5" name="Slide Number Placeholder 4"/>
          <p:cNvSpPr>
            <a:spLocks noGrp="1"/>
          </p:cNvSpPr>
          <p:nvPr>
            <p:ph type="sldNum" sz="quarter" idx="12"/>
          </p:nvPr>
        </p:nvSpPr>
        <p:spPr/>
        <p:txBody>
          <a:bodyPr/>
          <a:lstStyle/>
          <a:p>
            <a:fld id="{2B61E432-F9F3-41C2-8FF8-ECDBD2F77751}" type="slidenum">
              <a:rPr lang="en-US" smtClean="0"/>
              <a:t>5</a:t>
            </a:fld>
            <a:endParaRPr lang="en-US"/>
          </a:p>
        </p:txBody>
      </p:sp>
    </p:spTree>
    <p:extLst>
      <p:ext uri="{BB962C8B-B14F-4D97-AF65-F5344CB8AC3E}">
        <p14:creationId xmlns:p14="http://schemas.microsoft.com/office/powerpoint/2010/main" val="2389184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80"/>
                </a:solidFill>
                <a:latin typeface="Century Gothic" panose="020B0502020202020204" pitchFamily="34" charset="0"/>
              </a:rPr>
              <a:t>Neighborhood</a:t>
            </a:r>
          </a:p>
        </p:txBody>
      </p:sp>
      <p:sp>
        <p:nvSpPr>
          <p:cNvPr id="3" name="Content Placeholder 2"/>
          <p:cNvSpPr>
            <a:spLocks noGrp="1"/>
          </p:cNvSpPr>
          <p:nvPr>
            <p:ph idx="1"/>
          </p:nvPr>
        </p:nvSpPr>
        <p:spPr/>
        <p:txBody>
          <a:bodyPr/>
          <a:lstStyle/>
          <a:p>
            <a:pPr marL="0" indent="0">
              <a:buNone/>
            </a:pPr>
            <a:r>
              <a:rPr lang="en-US" b="1" u="sng" dirty="0">
                <a:latin typeface="Century Gothic" panose="020B0502020202020204" pitchFamily="34" charset="0"/>
              </a:rPr>
              <a:t>Goal:</a:t>
            </a:r>
            <a:br>
              <a:rPr lang="en-US" dirty="0">
                <a:latin typeface="Century Gothic" panose="020B0502020202020204" pitchFamily="34" charset="0"/>
              </a:rPr>
            </a:br>
            <a:r>
              <a:rPr lang="en-US" sz="2000" dirty="0">
                <a:latin typeface="Century Gothic" panose="020B0502020202020204" pitchFamily="34" charset="0"/>
              </a:rPr>
              <a:t>Attract public and private reinvestment in distressed neighborhoods to improve the amenities and assets (ex. safety, good schools, commercial activity) available to the community.</a:t>
            </a:r>
          </a:p>
        </p:txBody>
      </p:sp>
      <p:graphicFrame>
        <p:nvGraphicFramePr>
          <p:cNvPr id="16" name="Diagram 15"/>
          <p:cNvGraphicFramePr/>
          <p:nvPr>
            <p:extLst>
              <p:ext uri="{D42A27DB-BD31-4B8C-83A1-F6EECF244321}">
                <p14:modId xmlns:p14="http://schemas.microsoft.com/office/powerpoint/2010/main" val="882899577"/>
              </p:ext>
            </p:extLst>
          </p:nvPr>
        </p:nvGraphicFramePr>
        <p:xfrm>
          <a:off x="3424842" y="3440469"/>
          <a:ext cx="5762567" cy="2871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B61E432-F9F3-41C2-8FF8-ECDBD2F77751}" type="slidenum">
              <a:rPr lang="en-US" smtClean="0"/>
              <a:t>6</a:t>
            </a:fld>
            <a:endParaRPr lang="en-US"/>
          </a:p>
        </p:txBody>
      </p:sp>
    </p:spTree>
    <p:extLst>
      <p:ext uri="{BB962C8B-B14F-4D97-AF65-F5344CB8AC3E}">
        <p14:creationId xmlns:p14="http://schemas.microsoft.com/office/powerpoint/2010/main" val="2216967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80"/>
                </a:solidFill>
                <a:latin typeface="Century Gothic" panose="020B0502020202020204" pitchFamily="34" charset="0"/>
              </a:rPr>
              <a:t>Neighborhood – Crime Per Quarter</a:t>
            </a:r>
          </a:p>
        </p:txBody>
      </p:sp>
      <p:sp>
        <p:nvSpPr>
          <p:cNvPr id="3" name="Slide Number Placeholder 2"/>
          <p:cNvSpPr>
            <a:spLocks noGrp="1"/>
          </p:cNvSpPr>
          <p:nvPr>
            <p:ph type="sldNum" sz="quarter" idx="12"/>
          </p:nvPr>
        </p:nvSpPr>
        <p:spPr/>
        <p:txBody>
          <a:bodyPr/>
          <a:lstStyle/>
          <a:p>
            <a:fld id="{2B61E432-F9F3-41C2-8FF8-ECDBD2F77751}" type="slidenum">
              <a:rPr lang="en-US" smtClean="0"/>
              <a:t>7</a:t>
            </a:fld>
            <a:endParaRPr lang="en-US"/>
          </a:p>
        </p:txBody>
      </p:sp>
      <p:pic>
        <p:nvPicPr>
          <p:cNvPr id="7" name="Picture 6">
            <a:extLst>
              <a:ext uri="{FF2B5EF4-FFF2-40B4-BE49-F238E27FC236}">
                <a16:creationId xmlns:a16="http://schemas.microsoft.com/office/drawing/2014/main" id="{415EF964-ADD5-45C3-90B1-F37E8860E2B2}"/>
              </a:ext>
            </a:extLst>
          </p:cNvPr>
          <p:cNvPicPr>
            <a:picLocks noChangeAspect="1"/>
          </p:cNvPicPr>
          <p:nvPr/>
        </p:nvPicPr>
        <p:blipFill>
          <a:blip r:embed="rId2"/>
          <a:stretch>
            <a:fillRect/>
          </a:stretch>
        </p:blipFill>
        <p:spPr>
          <a:xfrm>
            <a:off x="1041238" y="1548075"/>
            <a:ext cx="10127187" cy="2581181"/>
          </a:xfrm>
          <a:prstGeom prst="rect">
            <a:avLst/>
          </a:prstGeom>
        </p:spPr>
      </p:pic>
      <p:pic>
        <p:nvPicPr>
          <p:cNvPr id="9" name="Picture 8">
            <a:extLst>
              <a:ext uri="{FF2B5EF4-FFF2-40B4-BE49-F238E27FC236}">
                <a16:creationId xmlns:a16="http://schemas.microsoft.com/office/drawing/2014/main" id="{2D9C474D-7022-4D4C-AADD-B29EDC3CCD32}"/>
              </a:ext>
            </a:extLst>
          </p:cNvPr>
          <p:cNvPicPr>
            <a:picLocks noChangeAspect="1"/>
          </p:cNvPicPr>
          <p:nvPr/>
        </p:nvPicPr>
        <p:blipFill>
          <a:blip r:embed="rId3"/>
          <a:stretch>
            <a:fillRect/>
          </a:stretch>
        </p:blipFill>
        <p:spPr>
          <a:xfrm>
            <a:off x="1116260" y="4152839"/>
            <a:ext cx="10052166" cy="2557598"/>
          </a:xfrm>
          <a:prstGeom prst="rect">
            <a:avLst/>
          </a:prstGeom>
        </p:spPr>
      </p:pic>
    </p:spTree>
    <p:extLst>
      <p:ext uri="{BB962C8B-B14F-4D97-AF65-F5344CB8AC3E}">
        <p14:creationId xmlns:p14="http://schemas.microsoft.com/office/powerpoint/2010/main" val="74708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80"/>
                </a:solidFill>
                <a:latin typeface="Century Gothic" panose="020B0502020202020204" pitchFamily="34" charset="0"/>
              </a:rPr>
              <a:t>Neighborhood - Vacancy</a:t>
            </a:r>
          </a:p>
        </p:txBody>
      </p:sp>
      <p:sp>
        <p:nvSpPr>
          <p:cNvPr id="6" name="TextBox 5"/>
          <p:cNvSpPr txBox="1"/>
          <p:nvPr/>
        </p:nvSpPr>
        <p:spPr>
          <a:xfrm>
            <a:off x="5095703" y="2820450"/>
            <a:ext cx="6088764" cy="1292662"/>
          </a:xfrm>
          <a:prstGeom prst="rect">
            <a:avLst/>
          </a:prstGeom>
          <a:noFill/>
        </p:spPr>
        <p:txBody>
          <a:bodyPr wrap="square" rtlCol="0">
            <a:spAutoFit/>
          </a:bodyPr>
          <a:lstStyle/>
          <a:p>
            <a:r>
              <a:rPr lang="en-US" sz="2400" dirty="0">
                <a:solidFill>
                  <a:srgbClr val="119C93"/>
                </a:solidFill>
                <a:latin typeface="Century Gothic" panose="020B0502020202020204" pitchFamily="34" charset="0"/>
              </a:rPr>
              <a:t>Properties with Vacant Building Notices (VBNs)</a:t>
            </a:r>
            <a:br>
              <a:rPr lang="en-US" dirty="0">
                <a:latin typeface="Century Gothic" panose="020B0502020202020204" pitchFamily="34" charset="0"/>
              </a:rPr>
            </a:br>
            <a:br>
              <a:rPr lang="en-US" dirty="0">
                <a:latin typeface="Century Gothic" panose="020B0502020202020204" pitchFamily="34" charset="0"/>
              </a:rPr>
            </a:br>
            <a:r>
              <a:rPr lang="en-US" sz="1100" i="1" dirty="0">
                <a:latin typeface="Century Gothic" panose="020B0502020202020204" pitchFamily="34" charset="0"/>
              </a:rPr>
              <a:t>Source: Baltimore Department of Housing and Community Development</a:t>
            </a:r>
          </a:p>
        </p:txBody>
      </p:sp>
      <p:sp>
        <p:nvSpPr>
          <p:cNvPr id="4" name="Slide Number Placeholder 3"/>
          <p:cNvSpPr>
            <a:spLocks noGrp="1"/>
          </p:cNvSpPr>
          <p:nvPr>
            <p:ph type="sldNum" sz="quarter" idx="12"/>
          </p:nvPr>
        </p:nvSpPr>
        <p:spPr/>
        <p:txBody>
          <a:bodyPr/>
          <a:lstStyle/>
          <a:p>
            <a:fld id="{2B61E432-F9F3-41C2-8FF8-ECDBD2F77751}" type="slidenum">
              <a:rPr lang="en-US" smtClean="0"/>
              <a:t>8</a:t>
            </a:fld>
            <a:endParaRPr lang="en-US"/>
          </a:p>
        </p:txBody>
      </p:sp>
      <p:pic>
        <p:nvPicPr>
          <p:cNvPr id="7" name="Picture 6">
            <a:extLst>
              <a:ext uri="{FF2B5EF4-FFF2-40B4-BE49-F238E27FC236}">
                <a16:creationId xmlns:a16="http://schemas.microsoft.com/office/drawing/2014/main" id="{37E6F3D1-0A2A-4895-AA7C-F6B6822137B8}"/>
              </a:ext>
            </a:extLst>
          </p:cNvPr>
          <p:cNvPicPr>
            <a:picLocks noChangeAspect="1"/>
          </p:cNvPicPr>
          <p:nvPr/>
        </p:nvPicPr>
        <p:blipFill>
          <a:blip r:embed="rId2"/>
          <a:stretch>
            <a:fillRect/>
          </a:stretch>
        </p:blipFill>
        <p:spPr>
          <a:xfrm>
            <a:off x="1007533" y="1524467"/>
            <a:ext cx="3993794" cy="4752392"/>
          </a:xfrm>
          <a:prstGeom prst="rect">
            <a:avLst/>
          </a:prstGeom>
        </p:spPr>
      </p:pic>
    </p:spTree>
    <p:extLst>
      <p:ext uri="{BB962C8B-B14F-4D97-AF65-F5344CB8AC3E}">
        <p14:creationId xmlns:p14="http://schemas.microsoft.com/office/powerpoint/2010/main" val="2713252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80"/>
                </a:solidFill>
                <a:latin typeface="Century Gothic" panose="020B0502020202020204" pitchFamily="34" charset="0"/>
              </a:rPr>
              <a:t>People</a:t>
            </a:r>
          </a:p>
        </p:txBody>
      </p:sp>
      <p:sp>
        <p:nvSpPr>
          <p:cNvPr id="3" name="Content Placeholder 2"/>
          <p:cNvSpPr>
            <a:spLocks noGrp="1"/>
          </p:cNvSpPr>
          <p:nvPr>
            <p:ph idx="1"/>
          </p:nvPr>
        </p:nvSpPr>
        <p:spPr/>
        <p:txBody>
          <a:bodyPr/>
          <a:lstStyle/>
          <a:p>
            <a:pPr marL="0" indent="0">
              <a:buNone/>
            </a:pPr>
            <a:r>
              <a:rPr lang="en-US" b="1" u="sng" dirty="0">
                <a:latin typeface="Century Gothic" panose="020B0502020202020204" pitchFamily="34" charset="0"/>
              </a:rPr>
              <a:t>Goal:</a:t>
            </a:r>
            <a:br>
              <a:rPr lang="en-US" b="1" u="sng" dirty="0">
                <a:latin typeface="Century Gothic" panose="020B0502020202020204" pitchFamily="34" charset="0"/>
              </a:rPr>
            </a:br>
            <a:r>
              <a:rPr lang="en-US" sz="2000" dirty="0">
                <a:latin typeface="Century Gothic" panose="020B0502020202020204" pitchFamily="34" charset="0"/>
              </a:rPr>
              <a:t>Improve educational and economic outcomes through supportive services delivered directly to youth and their families.</a:t>
            </a:r>
            <a:endParaRPr lang="en-US" sz="2000" b="1" u="sng"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2B61E432-F9F3-41C2-8FF8-ECDBD2F77751}" type="slidenum">
              <a:rPr lang="en-US" smtClean="0"/>
              <a:t>9</a:t>
            </a:fld>
            <a:endParaRPr lang="en-US"/>
          </a:p>
        </p:txBody>
      </p:sp>
      <p:pic>
        <p:nvPicPr>
          <p:cNvPr id="7" name="Picture 6">
            <a:extLst>
              <a:ext uri="{FF2B5EF4-FFF2-40B4-BE49-F238E27FC236}">
                <a16:creationId xmlns:a16="http://schemas.microsoft.com/office/drawing/2014/main" id="{E08BECF2-132D-4448-97DD-C2B155F8A999}"/>
              </a:ext>
            </a:extLst>
          </p:cNvPr>
          <p:cNvPicPr>
            <a:picLocks noChangeAspect="1"/>
          </p:cNvPicPr>
          <p:nvPr/>
        </p:nvPicPr>
        <p:blipFill>
          <a:blip r:embed="rId2"/>
          <a:stretch>
            <a:fillRect/>
          </a:stretch>
        </p:blipFill>
        <p:spPr>
          <a:xfrm>
            <a:off x="2741552" y="3034717"/>
            <a:ext cx="6708896" cy="3686758"/>
          </a:xfrm>
          <a:prstGeom prst="rect">
            <a:avLst/>
          </a:prstGeom>
        </p:spPr>
      </p:pic>
    </p:spTree>
    <p:extLst>
      <p:ext uri="{BB962C8B-B14F-4D97-AF65-F5344CB8AC3E}">
        <p14:creationId xmlns:p14="http://schemas.microsoft.com/office/powerpoint/2010/main" val="54995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525</Words>
  <Application>Microsoft Office PowerPoint</Application>
  <PresentationFormat>Widescreen</PresentationFormat>
  <Paragraphs>66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Office Theme</vt:lpstr>
      <vt:lpstr>Perkins, Somerset, Old Town Transformation Plan</vt:lpstr>
      <vt:lpstr>About BNIA-JFI</vt:lpstr>
      <vt:lpstr>About Perkins Somerset Oldtown Plan</vt:lpstr>
      <vt:lpstr>Purpose of the Data Dashboard</vt:lpstr>
      <vt:lpstr>Housing</vt:lpstr>
      <vt:lpstr>Neighborhood</vt:lpstr>
      <vt:lpstr>Neighborhood – Crime Per Quarter</vt:lpstr>
      <vt:lpstr>Neighborhood - Vacancy</vt:lpstr>
      <vt:lpstr>People</vt:lpstr>
      <vt:lpstr>People – Relocations by Quarter</vt:lpstr>
      <vt:lpstr>People – Relocations</vt:lpstr>
      <vt:lpstr>People – Job Trainings Per Quarter</vt:lpstr>
      <vt:lpstr>PSO Impact: Jobs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Somerset, Old Town Transformation Plan</dc:title>
  <dc:creator>Cheryl Knott</dc:creator>
  <cp:lastModifiedBy>Logan Shertz</cp:lastModifiedBy>
  <cp:revision>56</cp:revision>
  <dcterms:created xsi:type="dcterms:W3CDTF">2020-08-13T18:27:55Z</dcterms:created>
  <dcterms:modified xsi:type="dcterms:W3CDTF">2021-05-20T15:45:14Z</dcterms:modified>
</cp:coreProperties>
</file>