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1" r:id="rId4"/>
    <p:sldMasterId id="2147483748" r:id="rId5"/>
  </p:sldMasterIdLst>
  <p:notesMasterIdLst>
    <p:notesMasterId r:id="rId14"/>
  </p:notesMasterIdLst>
  <p:sldIdLst>
    <p:sldId id="256" r:id="rId6"/>
    <p:sldId id="571" r:id="rId7"/>
    <p:sldId id="574" r:id="rId8"/>
    <p:sldId id="573" r:id="rId9"/>
    <p:sldId id="575" r:id="rId10"/>
    <p:sldId id="576" r:id="rId11"/>
    <p:sldId id="570" r:id="rId12"/>
    <p:sldId id="568" r:id="rId1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Fitzsimmons" initials="MF" lastIdx="2" clrIdx="0">
    <p:extLst>
      <p:ext uri="{19B8F6BF-5375-455C-9EA6-DF929625EA0E}">
        <p15:presenceInfo xmlns:p15="http://schemas.microsoft.com/office/powerpoint/2012/main" userId="S-1-5-21-821261775-295970244-623647154-1698" providerId="AD"/>
      </p:ext>
    </p:extLst>
  </p:cmAuthor>
  <p:cmAuthor id="2" name="Kathy Carton" initials="KC" lastIdx="5" clrIdx="1">
    <p:extLst>
      <p:ext uri="{19B8F6BF-5375-455C-9EA6-DF929625EA0E}">
        <p15:presenceInfo xmlns:p15="http://schemas.microsoft.com/office/powerpoint/2012/main" userId="Kathy Carton" providerId="None"/>
      </p:ext>
    </p:extLst>
  </p:cmAuthor>
  <p:cmAuthor id="3" name="Greenan, Brian" initials="GB" lastIdx="1" clrIdx="2">
    <p:extLst>
      <p:ext uri="{19B8F6BF-5375-455C-9EA6-DF929625EA0E}">
        <p15:presenceInfo xmlns:p15="http://schemas.microsoft.com/office/powerpoint/2012/main" userId="S::brian.greenan@habc.org::ca7ae188-bda6-4d50-be82-438b6e1894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814997"/>
    <a:srgbClr val="00A49D"/>
    <a:srgbClr val="0070C0"/>
    <a:srgbClr val="DDDDDD"/>
    <a:srgbClr val="9DCBBE"/>
    <a:srgbClr val="ADBBB6"/>
    <a:srgbClr val="D1B6DC"/>
    <a:srgbClr val="FFFFFF"/>
    <a:srgbClr val="81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05" autoAdjust="0"/>
  </p:normalViewPr>
  <p:slideViewPr>
    <p:cSldViewPr snapToGrid="0">
      <p:cViewPr varScale="1">
        <p:scale>
          <a:sx n="69" d="100"/>
          <a:sy n="69" d="100"/>
        </p:scale>
        <p:origin x="12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30" d="100"/>
          <a:sy n="130" d="100"/>
        </p:scale>
        <p:origin x="1685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95F2180-272C-4DF1-B991-ACB99C28297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D82860-7859-4290-BAA0-2794D80E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3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82860-7859-4290-BAA0-2794D80EB3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2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The HUD grant combined with an HABC cash match will award up to $1,235,000 for “Action Activities” to support capital improvements in the area. </a:t>
            </a:r>
          </a:p>
          <a:p>
            <a:pPr marL="174982" marR="0" lvl="0" indent="-17498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HABC contributing $285,000 in project support ($45,000 for the splash pad &amp; $240,000 for the homeowner grants)</a:t>
            </a:r>
            <a:endParaRPr lang="en-US" dirty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The Action Activities RFP generated thirty (30) project proposals (1 was rejected as it was submitted after the deadline).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The four (4) resident associations that ranked the 29 proposals, follow: Hollins Roundhouse; Townes at the Terraces HOA and Townes Tenant Council; Poe Homes Tenant Council; and Poppleton NOW!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The resident associations finalized their scoring on February 28, 2020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We received HUD’s grant decisions (March 16)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HUD has issued a “conceptual approval” to all 5 top-scoring proposals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82860-7859-4290-BAA0-2794D80EB3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0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82860-7859-4290-BAA0-2794D80EB3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82860-7859-4290-BAA0-2794D80EB3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2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82860-7859-4290-BAA0-2794D80EB3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2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82860-7859-4290-BAA0-2794D80EB3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4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HABC will document the list of all households living at Poe Homes on the date of submittal of its plan to HUD.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82860-7859-4290-BAA0-2794D80EB3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6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4CE67A7E-1B5E-434D-AE8A-05628F92A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66135" y="6529736"/>
            <a:ext cx="2753746" cy="32396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2020 JULY 20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5E8F380-460A-4DDA-9B26-096FF2292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119" y="6527128"/>
            <a:ext cx="5901189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Steering Committee DRAFT</a:t>
            </a:r>
          </a:p>
        </p:txBody>
      </p:sp>
    </p:spTree>
    <p:extLst>
      <p:ext uri="{BB962C8B-B14F-4D97-AF65-F5344CB8AC3E}">
        <p14:creationId xmlns:p14="http://schemas.microsoft.com/office/powerpoint/2010/main" val="16561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136456"/>
            <a:ext cx="7729728" cy="493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4CE67A7E-1B5E-434D-AE8A-05628F92A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66135" y="6529736"/>
            <a:ext cx="2753746" cy="32396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5/6/2020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5E8F380-460A-4DDA-9B26-096FF2292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119" y="6527128"/>
            <a:ext cx="5901189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NEIGHBORHOOD TASK FORCE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858F91-EDD0-49D5-B444-AFF2CE8E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339"/>
            <a:ext cx="12192000" cy="720438"/>
          </a:xfrm>
          <a:prstGeom prst="rect">
            <a:avLst/>
          </a:prstGeom>
          <a:solidFill>
            <a:srgbClr val="FFFFFF"/>
          </a:solidFill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8E5DD0F-8BA1-443D-B0E4-BA3E2B829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66135" y="6529736"/>
            <a:ext cx="2753746" cy="32396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5/6/2020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4CFF4580-CFCE-414D-8F16-84707D889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119" y="6527128"/>
            <a:ext cx="5901189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NEIGHBORHOOD TASK FORCE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4A3AB1-5A2D-456E-B828-4EA7D5B5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339"/>
            <a:ext cx="12192000" cy="720438"/>
          </a:xfrm>
          <a:prstGeom prst="rect">
            <a:avLst/>
          </a:prstGeom>
          <a:solidFill>
            <a:srgbClr val="FFFFFF"/>
          </a:solidFill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4AF4A5-0439-485D-BCB6-F76687AC8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92" b="16630"/>
          <a:stretch/>
        </p:blipFill>
        <p:spPr>
          <a:xfrm>
            <a:off x="0" y="2152353"/>
            <a:ext cx="12192000" cy="47056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3FC636-1F38-493E-A427-6E7D53A12909}"/>
              </a:ext>
            </a:extLst>
          </p:cNvPr>
          <p:cNvSpPr/>
          <p:nvPr userDrawn="1"/>
        </p:nvSpPr>
        <p:spPr>
          <a:xfrm>
            <a:off x="0" y="0"/>
            <a:ext cx="12192000" cy="2152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76718"/>
            <a:ext cx="12192000" cy="2055946"/>
          </a:xfrm>
          <a:prstGeom prst="rect">
            <a:avLst/>
          </a:prstGeom>
          <a:solidFill>
            <a:schemeClr val="tx1">
              <a:alpha val="52000"/>
            </a:schemeClr>
          </a:solidFill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5570A-B9E6-4BD0-82A1-1681B1D7C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6128" y="0"/>
            <a:ext cx="3779744" cy="21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82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6744"/>
            <a:ext cx="12192000" cy="1645920"/>
          </a:xfrm>
          <a:prstGeom prst="rect">
            <a:avLst/>
          </a:prstGeom>
          <a:solidFill>
            <a:srgbClr val="FFFFFF"/>
          </a:solidFill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659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EF6056-3942-4B5B-81B4-A39405547BEE}"/>
              </a:ext>
            </a:extLst>
          </p:cNvPr>
          <p:cNvSpPr/>
          <p:nvPr userDrawn="1"/>
        </p:nvSpPr>
        <p:spPr>
          <a:xfrm>
            <a:off x="0" y="647783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DD1E86D2-99FC-4705-92F1-3AEEA7D01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66135" y="6529736"/>
            <a:ext cx="2753746" cy="32396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2020 JULY 20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52E7B9A0-9D2F-4C9B-8118-40D407765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119" y="6527128"/>
            <a:ext cx="5901189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Steering Committee DRAFT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BB9BAD-7CDF-434A-8F44-FC723C07B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1851" b="25862"/>
          <a:stretch/>
        </p:blipFill>
        <p:spPr>
          <a:xfrm>
            <a:off x="4206128" y="6527128"/>
            <a:ext cx="3779744" cy="26446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274C96E-FB1C-47C6-9F38-3C3EE7799DEA}"/>
              </a:ext>
            </a:extLst>
          </p:cNvPr>
          <p:cNvSpPr/>
          <p:nvPr userDrawn="1"/>
        </p:nvSpPr>
        <p:spPr>
          <a:xfrm>
            <a:off x="11632678" y="647130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C755E15-AF1C-49AC-8DB0-3CD658BBADCA}"/>
              </a:ext>
            </a:extLst>
          </p:cNvPr>
          <p:cNvSpPr txBox="1">
            <a:spLocks/>
          </p:cNvSpPr>
          <p:nvPr userDrawn="1"/>
        </p:nvSpPr>
        <p:spPr>
          <a:xfrm>
            <a:off x="-1" y="1"/>
            <a:ext cx="12191999" cy="81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903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EF6056-3942-4B5B-81B4-A39405547BEE}"/>
              </a:ext>
            </a:extLst>
          </p:cNvPr>
          <p:cNvSpPr/>
          <p:nvPr userDrawn="1"/>
        </p:nvSpPr>
        <p:spPr>
          <a:xfrm>
            <a:off x="0" y="647783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DD1E86D2-99FC-4705-92F1-3AEEA7D01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66135" y="6529736"/>
            <a:ext cx="2753746" cy="32396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5/6/2020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52E7B9A0-9D2F-4C9B-8118-40D407765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119" y="6527128"/>
            <a:ext cx="5901189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NEIGHBORHOOD TASK FORCE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BB9BAD-7CDF-434A-8F44-FC723C07B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61851" b="25862"/>
          <a:stretch/>
        </p:blipFill>
        <p:spPr>
          <a:xfrm>
            <a:off x="4206128" y="6527128"/>
            <a:ext cx="3779744" cy="26446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274C96E-FB1C-47C6-9F38-3C3EE7799DEA}"/>
              </a:ext>
            </a:extLst>
          </p:cNvPr>
          <p:cNvSpPr/>
          <p:nvPr userDrawn="1"/>
        </p:nvSpPr>
        <p:spPr>
          <a:xfrm>
            <a:off x="11632678" y="647130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50" r:id="rId2"/>
    <p:sldLayoutId id="2147483751" r:id="rId3"/>
    <p:sldLayoutId id="2147483752" r:id="rId4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9B58-C8C6-419D-AF68-AB2EEC078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76718"/>
            <a:ext cx="12192000" cy="2055946"/>
          </a:xfrm>
        </p:spPr>
        <p:txBody>
          <a:bodyPr>
            <a:normAutofit/>
          </a:bodyPr>
          <a:lstStyle/>
          <a:p>
            <a:r>
              <a:rPr lang="en-US" sz="3200" b="1" dirty="0"/>
              <a:t>The POE HOMES TRANSFORMATION plan</a:t>
            </a:r>
            <a:br>
              <a:rPr lang="en-US" sz="3200" b="1" dirty="0"/>
            </a:br>
            <a:r>
              <a:rPr lang="en-US" sz="3200" b="1" dirty="0" err="1"/>
              <a:t>BriefinG</a:t>
            </a:r>
            <a:endParaRPr lang="en-US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51CEE-88DA-4833-9285-6D560004BCE2}"/>
              </a:ext>
            </a:extLst>
          </p:cNvPr>
          <p:cNvSpPr/>
          <p:nvPr/>
        </p:nvSpPr>
        <p:spPr>
          <a:xfrm>
            <a:off x="0" y="0"/>
            <a:ext cx="12192000" cy="2152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4E8D0-A143-4F58-A00C-232732847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28" y="0"/>
            <a:ext cx="3779744" cy="2152354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05F7124E-4524-4E96-8AC2-74CDE4C34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129072"/>
            <a:ext cx="6801612" cy="1239894"/>
          </a:xfrm>
        </p:spPr>
        <p:txBody>
          <a:bodyPr>
            <a:normAutofit/>
          </a:bodyPr>
          <a:lstStyle/>
          <a:p>
            <a:r>
              <a:rPr lang="en-US" sz="4400" dirty="0"/>
              <a:t>September 15, 2021</a:t>
            </a:r>
          </a:p>
        </p:txBody>
      </p:sp>
    </p:spTree>
    <p:extLst>
      <p:ext uri="{BB962C8B-B14F-4D97-AF65-F5344CB8AC3E}">
        <p14:creationId xmlns:p14="http://schemas.microsoft.com/office/powerpoint/2010/main" val="374932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D3F7-B8A9-4252-9532-F4382D04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809"/>
            <a:ext cx="12192000" cy="952539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7030A0"/>
                </a:solidFill>
              </a:rPr>
              <a:t>HUD Decisions about Action Activity grants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67205B-0052-40B5-A73C-DD468218C2A4}"/>
              </a:ext>
            </a:extLst>
          </p:cNvPr>
          <p:cNvSpPr/>
          <p:nvPr/>
        </p:nvSpPr>
        <p:spPr>
          <a:xfrm>
            <a:off x="2384458" y="1453899"/>
            <a:ext cx="6976721" cy="1722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6DEDB-8E81-4DBB-9251-1EFB74BD8C38}"/>
              </a:ext>
            </a:extLst>
          </p:cNvPr>
          <p:cNvSpPr txBox="1"/>
          <p:nvPr/>
        </p:nvSpPr>
        <p:spPr>
          <a:xfrm>
            <a:off x="468198" y="1743959"/>
            <a:ext cx="112556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Request for Proposals issued in late 2019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Submitted Action Activity proposals to HUD in June 2020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$950,000 “Action Activity” grant from HUD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Splash Pad at Greater Model Park; 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Residential Façade/Aging in Place improvements;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Hollins Market;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Balt. Development Corporation – corner stores;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Balt. Development Corp (BDC) – grocery store;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2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289FC-D4E5-4DD6-B119-535F99C609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5/6/2020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DA91B2-53C0-4451-BEBE-55FDCE2C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grocer - </a:t>
            </a:r>
            <a:r>
              <a:rPr lang="en-US" dirty="0" err="1"/>
              <a:t>poppleton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ABCAD-35C0-4847-90AF-2523CA046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991" y="873334"/>
            <a:ext cx="7429499" cy="53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9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33865-8A35-48A9-8DDF-DD05209396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5/6/2020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18C31A-8AA1-45E0-A6A9-EAB8DB1A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 – now to opening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4D51C-A8DC-4B7E-B6C5-23DC56D7C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46" y="1670418"/>
            <a:ext cx="11600535" cy="31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9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A5CE2-E53C-4D2E-A313-A25232251D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5/6/2020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C91B0E-1224-4C56-B202-14FC52A7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grocery store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33863-461A-49FA-A5C9-ED0D91DB5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024" y="758536"/>
            <a:ext cx="7047267" cy="51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7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E1D8F-E244-469E-83B5-750178C80A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5/6/2020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8D7553-1527-44EE-AFA4-0CDA4639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Homeowner grants - rebuilding together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D244A-9633-4575-8574-6F84E744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52" y="676803"/>
            <a:ext cx="3738207" cy="61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D3F7-B8A9-4252-9532-F4382D04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8910"/>
            <a:ext cx="12192000" cy="720438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7030A0"/>
                </a:solidFill>
              </a:rPr>
              <a:t>The Choice Neighborhoods Transformation Plan for the Poe Homes, Poppleton and Hollins Market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67205B-0052-40B5-A73C-DD468218C2A4}"/>
              </a:ext>
            </a:extLst>
          </p:cNvPr>
          <p:cNvSpPr/>
          <p:nvPr/>
        </p:nvSpPr>
        <p:spPr>
          <a:xfrm>
            <a:off x="2384458" y="1453899"/>
            <a:ext cx="6976721" cy="1722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6DEDB-8E81-4DBB-9251-1EFB74BD8C38}"/>
              </a:ext>
            </a:extLst>
          </p:cNvPr>
          <p:cNvSpPr txBox="1"/>
          <p:nvPr/>
        </p:nvSpPr>
        <p:spPr>
          <a:xfrm>
            <a:off x="468198" y="1743959"/>
            <a:ext cx="112556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Awarded $1.3M in September 2018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$350,000 planning grant from HUD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$950,000 “Action Activity” grant from HUD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dirty="0"/>
              <a:t>Splash Pad at Greater Model Park;  Residential Façade/Aging in Place improvements; Hollins Market redevelopment; Healthy Corner Store &amp; Grocery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Planning Process included 2 years of resident and community engagement with public housing residents, property owners, other renters, UMB </a:t>
            </a:r>
            <a:r>
              <a:rPr lang="en-US" sz="2800" dirty="0" err="1"/>
              <a:t>Biopark</a:t>
            </a:r>
            <a:r>
              <a:rPr lang="en-US" sz="2800" dirty="0"/>
              <a:t> and other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Submitted Transformation Plan to HUD in September 2020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8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0A1C-AB77-4E96-8EF5-72CC6F88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3815"/>
            <a:ext cx="12192000" cy="164592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Status of </a:t>
            </a:r>
            <a:r>
              <a:rPr lang="en-US" dirty="0" err="1">
                <a:solidFill>
                  <a:srgbClr val="7030A0"/>
                </a:solidFill>
              </a:rPr>
              <a:t>habc’s</a:t>
            </a:r>
            <a:r>
              <a:rPr lang="en-US" dirty="0">
                <a:solidFill>
                  <a:srgbClr val="7030A0"/>
                </a:solidFill>
              </a:rPr>
              <a:t> acquisitions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D4530-B1AA-48D0-82F4-86D298CA2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926" y="1652178"/>
            <a:ext cx="11839074" cy="439876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HABC owns 800 W. Lexington (Poe Homes)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Acquired: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901 W. Mulberry (surplus Church property) – Spring 2020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Desired Acquisitions: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811 W. Saratoga (vacant former Church)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City-owned properties via land swap</a:t>
            </a:r>
          </a:p>
        </p:txBody>
      </p:sp>
    </p:spTree>
    <p:extLst>
      <p:ext uri="{BB962C8B-B14F-4D97-AF65-F5344CB8AC3E}">
        <p14:creationId xmlns:p14="http://schemas.microsoft.com/office/powerpoint/2010/main" val="3444433228"/>
      </p:ext>
    </p:extLst>
  </p:cSld>
  <p:clrMapOvr>
    <a:masterClrMapping/>
  </p:clrMapOvr>
</p:sld>
</file>

<file path=ppt/theme/theme1.xml><?xml version="1.0" encoding="utf-8"?>
<a:theme xmlns:a="http://schemas.openxmlformats.org/drawingml/2006/main" name="3_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  <a:alpha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e Presentation Template" id="{6DFE06DB-F6B2-4DD7-8847-8822F32A912B}" vid="{3C6F1036-0CCC-4F46-81B7-6A25681A5D64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e Presentation Template" id="{6DFE06DB-F6B2-4DD7-8847-8822F32A912B}" vid="{3C6F1036-0CCC-4F46-81B7-6A25681A5D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217A6B410CD4B9E2AD4C9F0C76F41" ma:contentTypeVersion="12" ma:contentTypeDescription="Create a new document." ma:contentTypeScope="" ma:versionID="b8612235a750bb39946ea07db9bb3709">
  <xsd:schema xmlns:xsd="http://www.w3.org/2001/XMLSchema" xmlns:xs="http://www.w3.org/2001/XMLSchema" xmlns:p="http://schemas.microsoft.com/office/2006/metadata/properties" xmlns:ns2="71d0f64e-0db0-4d38-a13b-c371684aee39" xmlns:ns3="1d747318-a58f-470c-9375-d276aaf7968e" targetNamespace="http://schemas.microsoft.com/office/2006/metadata/properties" ma:root="true" ma:fieldsID="5f98613a7fd6c900647d915c5eac47c1" ns2:_="" ns3:_="">
    <xsd:import namespace="71d0f64e-0db0-4d38-a13b-c371684aee39"/>
    <xsd:import namespace="1d747318-a58f-470c-9375-d276aaf796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0f64e-0db0-4d38-a13b-c371684aee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47318-a58f-470c-9375-d276aaf796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747318-a58f-470c-9375-d276aaf7968e">
      <UserInfo>
        <DisplayName>Rhae Parkes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CECDE4C-A3E1-4F60-A69A-6789C527F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d0f64e-0db0-4d38-a13b-c371684aee39"/>
    <ds:schemaRef ds:uri="1d747318-a58f-470c-9375-d276aaf79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A41F77-E03C-4E44-9590-2C7261FA1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4A485E-3143-4765-9A96-0B0B981E7DB7}">
  <ds:schemaRefs>
    <ds:schemaRef ds:uri="http://purl.org/dc/elements/1.1/"/>
    <ds:schemaRef ds:uri="http://purl.org/dc/dcmitype/"/>
    <ds:schemaRef ds:uri="http://schemas.microsoft.com/office/2006/metadata/properties"/>
    <ds:schemaRef ds:uri="1d747318-a58f-470c-9375-d276aaf7968e"/>
    <ds:schemaRef ds:uri="http://schemas.microsoft.com/office/infopath/2007/PartnerControls"/>
    <ds:schemaRef ds:uri="http://www.w3.org/XML/1998/namespace"/>
    <ds:schemaRef ds:uri="71d0f64e-0db0-4d38-a13b-c371684aee39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415</Words>
  <Application>Microsoft Office PowerPoint</Application>
  <PresentationFormat>Widescreen</PresentationFormat>
  <Paragraphs>48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Wingdings</vt:lpstr>
      <vt:lpstr>3_Parcel</vt:lpstr>
      <vt:lpstr>Parcel</vt:lpstr>
      <vt:lpstr>The POE HOMES TRANSFORMATION plan BriefinG</vt:lpstr>
      <vt:lpstr>HUD Decisions about Action Activity grants</vt:lpstr>
      <vt:lpstr>New grocer - poppleton</vt:lpstr>
      <vt:lpstr>Project schedule – now to opening</vt:lpstr>
      <vt:lpstr>About the grocery store</vt:lpstr>
      <vt:lpstr>Homeowner grants - rebuilding together</vt:lpstr>
      <vt:lpstr>The Choice Neighborhoods Transformation Plan for the Poe Homes, Poppleton and Hollins Market area</vt:lpstr>
      <vt:lpstr>Status of habc’s acquisitions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FINAL TRANSFORMATION PLAN Steering committee</dc:title>
  <dc:creator>Rhae Parkes</dc:creator>
  <cp:lastModifiedBy>Greenan, Brian (HABC)</cp:lastModifiedBy>
  <cp:revision>98</cp:revision>
  <cp:lastPrinted>2021-06-16T22:59:30Z</cp:lastPrinted>
  <dcterms:created xsi:type="dcterms:W3CDTF">2020-07-16T19:21:05Z</dcterms:created>
  <dcterms:modified xsi:type="dcterms:W3CDTF">2021-09-15T22:29:00Z</dcterms:modified>
</cp:coreProperties>
</file>