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nc" initials="C" lastIdx="1" clrIdx="0">
    <p:extLst>
      <p:ext uri="{19B8F6BF-5375-455C-9EA6-DF929625EA0E}">
        <p15:presenceInfo xmlns:p15="http://schemas.microsoft.com/office/powerpoint/2012/main" userId="Chan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79D"/>
    <a:srgbClr val="F481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31174F-E47F-4322-8E53-2523327B792C}" v="37" dt="2022-10-07T12:50:18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>
      <p:cViewPr varScale="1">
        <p:scale>
          <a:sx n="71" d="100"/>
          <a:sy n="71" d="100"/>
        </p:scale>
        <p:origin x="8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habc.org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habc.org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CC35C3-DFB8-49CA-9F73-39107EAE535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B11C26E-5184-4E94-BC70-E116076A9934}">
      <dgm:prSet/>
      <dgm:spPr/>
      <dgm:t>
        <a:bodyPr/>
        <a:lstStyle/>
        <a:p>
          <a:r>
            <a:rPr lang="en-US" dirty="0"/>
            <a:t>Please check for advertisements </a:t>
          </a:r>
        </a:p>
      </dgm:t>
    </dgm:pt>
    <dgm:pt modelId="{61AC0DD5-9C0C-4B8A-8CBE-AAB51DB7AEB8}" type="parTrans" cxnId="{60FB5034-6983-403C-B930-CC826F7BE60C}">
      <dgm:prSet/>
      <dgm:spPr/>
      <dgm:t>
        <a:bodyPr/>
        <a:lstStyle/>
        <a:p>
          <a:endParaRPr lang="en-US"/>
        </a:p>
      </dgm:t>
    </dgm:pt>
    <dgm:pt modelId="{B075378F-87ED-4002-BEAC-83278A0BDFEE}" type="sibTrans" cxnId="{60FB5034-6983-403C-B930-CC826F7BE60C}">
      <dgm:prSet/>
      <dgm:spPr/>
      <dgm:t>
        <a:bodyPr/>
        <a:lstStyle/>
        <a:p>
          <a:endParaRPr lang="en-US"/>
        </a:p>
      </dgm:t>
    </dgm:pt>
    <dgm:pt modelId="{0C2790FD-E468-4045-B3FE-F6D7A4742AF0}">
      <dgm:prSet/>
      <dgm:spPr/>
      <dgm:t>
        <a:bodyPr/>
        <a:lstStyle/>
        <a:p>
          <a:r>
            <a:rPr lang="en-US" dirty="0"/>
            <a:t>(IFB’s, RFP, Etc.)</a:t>
          </a:r>
        </a:p>
      </dgm:t>
    </dgm:pt>
    <dgm:pt modelId="{6B727DF2-42BE-4E0F-9090-817E1C00270A}" type="parTrans" cxnId="{F93891CD-B042-445F-BE73-A13CDFB3CAAC}">
      <dgm:prSet/>
      <dgm:spPr/>
      <dgm:t>
        <a:bodyPr/>
        <a:lstStyle/>
        <a:p>
          <a:endParaRPr lang="en-US"/>
        </a:p>
      </dgm:t>
    </dgm:pt>
    <dgm:pt modelId="{322B3FB2-EA87-41E4-858C-42F70F1F6A93}" type="sibTrans" cxnId="{F93891CD-B042-445F-BE73-A13CDFB3CAAC}">
      <dgm:prSet/>
      <dgm:spPr/>
      <dgm:t>
        <a:bodyPr/>
        <a:lstStyle/>
        <a:p>
          <a:endParaRPr lang="en-US"/>
        </a:p>
      </dgm:t>
    </dgm:pt>
    <dgm:pt modelId="{E3E9BEAA-1454-4D01-8E54-D980E6BF5142}">
      <dgm:prSet/>
      <dgm:spPr/>
      <dgm:t>
        <a:bodyPr/>
        <a:lstStyle/>
        <a:p>
          <a:r>
            <a:rPr lang="en-US" dirty="0"/>
            <a:t>-    The Baltimore Sun</a:t>
          </a:r>
        </a:p>
      </dgm:t>
    </dgm:pt>
    <dgm:pt modelId="{76DAF05C-080A-48F3-BB93-962D37C98DE2}" type="parTrans" cxnId="{19513D3D-5413-4356-B783-D18F296F2A14}">
      <dgm:prSet/>
      <dgm:spPr/>
      <dgm:t>
        <a:bodyPr/>
        <a:lstStyle/>
        <a:p>
          <a:endParaRPr lang="en-US"/>
        </a:p>
      </dgm:t>
    </dgm:pt>
    <dgm:pt modelId="{2560D065-D8B9-4EF0-ADEB-66329EFBAF52}" type="sibTrans" cxnId="{19513D3D-5413-4356-B783-D18F296F2A14}">
      <dgm:prSet/>
      <dgm:spPr/>
      <dgm:t>
        <a:bodyPr/>
        <a:lstStyle/>
        <a:p>
          <a:endParaRPr lang="en-US"/>
        </a:p>
      </dgm:t>
    </dgm:pt>
    <dgm:pt modelId="{28DC2A02-4024-46AC-9907-1913366EE6AC}">
      <dgm:prSet/>
      <dgm:spPr/>
      <dgm:t>
        <a:bodyPr/>
        <a:lstStyle/>
        <a:p>
          <a:r>
            <a:rPr lang="en-US" dirty="0"/>
            <a:t>-    HABC ‘s website </a:t>
          </a:r>
          <a:r>
            <a:rPr lang="en-US" dirty="0">
              <a:hlinkClick xmlns:r="http://schemas.openxmlformats.org/officeDocument/2006/relationships" r:id="rId1"/>
            </a:rPr>
            <a:t>www.habc.org</a:t>
          </a:r>
          <a:endParaRPr lang="en-US" dirty="0"/>
        </a:p>
      </dgm:t>
    </dgm:pt>
    <dgm:pt modelId="{1A33D369-BE83-4D1A-AD63-46B2FF00108A}" type="parTrans" cxnId="{0F15D367-08B2-4271-8C07-B31FEB1A31C7}">
      <dgm:prSet/>
      <dgm:spPr/>
      <dgm:t>
        <a:bodyPr/>
        <a:lstStyle/>
        <a:p>
          <a:endParaRPr lang="en-US"/>
        </a:p>
      </dgm:t>
    </dgm:pt>
    <dgm:pt modelId="{5C6695C6-7C15-438C-9C92-880D130AEEA6}" type="sibTrans" cxnId="{0F15D367-08B2-4271-8C07-B31FEB1A31C7}">
      <dgm:prSet/>
      <dgm:spPr/>
      <dgm:t>
        <a:bodyPr/>
        <a:lstStyle/>
        <a:p>
          <a:endParaRPr lang="en-US"/>
        </a:p>
      </dgm:t>
    </dgm:pt>
    <dgm:pt modelId="{D1668E3A-C3BC-4520-B8B0-3DDB2B800B69}" type="pres">
      <dgm:prSet presAssocID="{9ACC35C3-DFB8-49CA-9F73-39107EAE5357}" presName="linear" presStyleCnt="0">
        <dgm:presLayoutVars>
          <dgm:animLvl val="lvl"/>
          <dgm:resizeHandles val="exact"/>
        </dgm:presLayoutVars>
      </dgm:prSet>
      <dgm:spPr/>
    </dgm:pt>
    <dgm:pt modelId="{61836EB5-70EE-42EF-B0B9-372E5BA3BECA}" type="pres">
      <dgm:prSet presAssocID="{9B11C26E-5184-4E94-BC70-E116076A993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1C51E82-7A44-4913-8C7A-B2F52EFFE7EB}" type="pres">
      <dgm:prSet presAssocID="{B075378F-87ED-4002-BEAC-83278A0BDFEE}" presName="spacer" presStyleCnt="0"/>
      <dgm:spPr/>
    </dgm:pt>
    <dgm:pt modelId="{51E13295-D23B-4B71-979E-3238F09E008A}" type="pres">
      <dgm:prSet presAssocID="{0C2790FD-E468-4045-B3FE-F6D7A4742AF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916A1FC-C97A-4E87-824F-F9AD812FCD70}" type="pres">
      <dgm:prSet presAssocID="{322B3FB2-EA87-41E4-858C-42F70F1F6A93}" presName="spacer" presStyleCnt="0"/>
      <dgm:spPr/>
    </dgm:pt>
    <dgm:pt modelId="{63DAE255-B7BC-41DF-B60E-644DE197E804}" type="pres">
      <dgm:prSet presAssocID="{E3E9BEAA-1454-4D01-8E54-D980E6BF514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2AB5B55-2D3C-4285-AD64-40F9E1D8CB56}" type="pres">
      <dgm:prSet presAssocID="{2560D065-D8B9-4EF0-ADEB-66329EFBAF52}" presName="spacer" presStyleCnt="0"/>
      <dgm:spPr/>
    </dgm:pt>
    <dgm:pt modelId="{BE5CA423-C775-4251-8937-865F7D26A5ED}" type="pres">
      <dgm:prSet presAssocID="{28DC2A02-4024-46AC-9907-1913366EE6A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79A1A05-8661-4C9A-B0F8-CE6BC32E42E5}" type="presOf" srcId="{28DC2A02-4024-46AC-9907-1913366EE6AC}" destId="{BE5CA423-C775-4251-8937-865F7D26A5ED}" srcOrd="0" destOrd="0" presId="urn:microsoft.com/office/officeart/2005/8/layout/vList2"/>
    <dgm:cxn modelId="{60FB5034-6983-403C-B930-CC826F7BE60C}" srcId="{9ACC35C3-DFB8-49CA-9F73-39107EAE5357}" destId="{9B11C26E-5184-4E94-BC70-E116076A9934}" srcOrd="0" destOrd="0" parTransId="{61AC0DD5-9C0C-4B8A-8CBE-AAB51DB7AEB8}" sibTransId="{B075378F-87ED-4002-BEAC-83278A0BDFEE}"/>
    <dgm:cxn modelId="{19513D3D-5413-4356-B783-D18F296F2A14}" srcId="{9ACC35C3-DFB8-49CA-9F73-39107EAE5357}" destId="{E3E9BEAA-1454-4D01-8E54-D980E6BF5142}" srcOrd="2" destOrd="0" parTransId="{76DAF05C-080A-48F3-BB93-962D37C98DE2}" sibTransId="{2560D065-D8B9-4EF0-ADEB-66329EFBAF52}"/>
    <dgm:cxn modelId="{0F15D367-08B2-4271-8C07-B31FEB1A31C7}" srcId="{9ACC35C3-DFB8-49CA-9F73-39107EAE5357}" destId="{28DC2A02-4024-46AC-9907-1913366EE6AC}" srcOrd="3" destOrd="0" parTransId="{1A33D369-BE83-4D1A-AD63-46B2FF00108A}" sibTransId="{5C6695C6-7C15-438C-9C92-880D130AEEA6}"/>
    <dgm:cxn modelId="{08C5FB84-A8F3-4C6E-AEE4-52F8E6CF727E}" type="presOf" srcId="{9B11C26E-5184-4E94-BC70-E116076A9934}" destId="{61836EB5-70EE-42EF-B0B9-372E5BA3BECA}" srcOrd="0" destOrd="0" presId="urn:microsoft.com/office/officeart/2005/8/layout/vList2"/>
    <dgm:cxn modelId="{3F97449D-27D0-4713-830F-68B77F627B44}" type="presOf" srcId="{9ACC35C3-DFB8-49CA-9F73-39107EAE5357}" destId="{D1668E3A-C3BC-4520-B8B0-3DDB2B800B69}" srcOrd="0" destOrd="0" presId="urn:microsoft.com/office/officeart/2005/8/layout/vList2"/>
    <dgm:cxn modelId="{F93891CD-B042-445F-BE73-A13CDFB3CAAC}" srcId="{9ACC35C3-DFB8-49CA-9F73-39107EAE5357}" destId="{0C2790FD-E468-4045-B3FE-F6D7A4742AF0}" srcOrd="1" destOrd="0" parTransId="{6B727DF2-42BE-4E0F-9090-817E1C00270A}" sibTransId="{322B3FB2-EA87-41E4-858C-42F70F1F6A93}"/>
    <dgm:cxn modelId="{85D443E1-3B60-4EDD-87FC-D93CAA8C3646}" type="presOf" srcId="{E3E9BEAA-1454-4D01-8E54-D980E6BF5142}" destId="{63DAE255-B7BC-41DF-B60E-644DE197E804}" srcOrd="0" destOrd="0" presId="urn:microsoft.com/office/officeart/2005/8/layout/vList2"/>
    <dgm:cxn modelId="{10CBA2EE-29DF-48E1-B781-11E6B7BF9D95}" type="presOf" srcId="{0C2790FD-E468-4045-B3FE-F6D7A4742AF0}" destId="{51E13295-D23B-4B71-979E-3238F09E008A}" srcOrd="0" destOrd="0" presId="urn:microsoft.com/office/officeart/2005/8/layout/vList2"/>
    <dgm:cxn modelId="{1AE74EF4-7664-4CC0-8797-8F71509DEEA0}" type="presParOf" srcId="{D1668E3A-C3BC-4520-B8B0-3DDB2B800B69}" destId="{61836EB5-70EE-42EF-B0B9-372E5BA3BECA}" srcOrd="0" destOrd="0" presId="urn:microsoft.com/office/officeart/2005/8/layout/vList2"/>
    <dgm:cxn modelId="{2BA2FAE2-BEC2-4C31-8F24-895C24858BC7}" type="presParOf" srcId="{D1668E3A-C3BC-4520-B8B0-3DDB2B800B69}" destId="{A1C51E82-7A44-4913-8C7A-B2F52EFFE7EB}" srcOrd="1" destOrd="0" presId="urn:microsoft.com/office/officeart/2005/8/layout/vList2"/>
    <dgm:cxn modelId="{80F4F82E-5441-4E99-98DA-75ABD7EB2643}" type="presParOf" srcId="{D1668E3A-C3BC-4520-B8B0-3DDB2B800B69}" destId="{51E13295-D23B-4B71-979E-3238F09E008A}" srcOrd="2" destOrd="0" presId="urn:microsoft.com/office/officeart/2005/8/layout/vList2"/>
    <dgm:cxn modelId="{13C71B5C-8345-4BB3-A1BC-E56036AD7D9B}" type="presParOf" srcId="{D1668E3A-C3BC-4520-B8B0-3DDB2B800B69}" destId="{3916A1FC-C97A-4E87-824F-F9AD812FCD70}" srcOrd="3" destOrd="0" presId="urn:microsoft.com/office/officeart/2005/8/layout/vList2"/>
    <dgm:cxn modelId="{5CB79DE9-EE4F-470C-8ABB-2FCB04125E1E}" type="presParOf" srcId="{D1668E3A-C3BC-4520-B8B0-3DDB2B800B69}" destId="{63DAE255-B7BC-41DF-B60E-644DE197E804}" srcOrd="4" destOrd="0" presId="urn:microsoft.com/office/officeart/2005/8/layout/vList2"/>
    <dgm:cxn modelId="{F61FDDBB-BB25-428D-ABFC-6059F896749C}" type="presParOf" srcId="{D1668E3A-C3BC-4520-B8B0-3DDB2B800B69}" destId="{32AB5B55-2D3C-4285-AD64-40F9E1D8CB56}" srcOrd="5" destOrd="0" presId="urn:microsoft.com/office/officeart/2005/8/layout/vList2"/>
    <dgm:cxn modelId="{EDEE53B4-7E25-4B6D-8C0D-0AEAA4C2938E}" type="presParOf" srcId="{D1668E3A-C3BC-4520-B8B0-3DDB2B800B69}" destId="{BE5CA423-C775-4251-8937-865F7D26A5E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36EB5-70EE-42EF-B0B9-372E5BA3BECA}">
      <dsp:nvSpPr>
        <dsp:cNvPr id="0" name=""/>
        <dsp:cNvSpPr/>
      </dsp:nvSpPr>
      <dsp:spPr>
        <a:xfrm>
          <a:off x="0" y="1026773"/>
          <a:ext cx="6263640" cy="7915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Please check for advertisements </a:t>
          </a:r>
        </a:p>
      </dsp:txBody>
      <dsp:txXfrm>
        <a:off x="38638" y="1065411"/>
        <a:ext cx="6186364" cy="714229"/>
      </dsp:txXfrm>
    </dsp:sp>
    <dsp:sp modelId="{51E13295-D23B-4B71-979E-3238F09E008A}">
      <dsp:nvSpPr>
        <dsp:cNvPr id="0" name=""/>
        <dsp:cNvSpPr/>
      </dsp:nvSpPr>
      <dsp:spPr>
        <a:xfrm>
          <a:off x="0" y="1913318"/>
          <a:ext cx="6263640" cy="79150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(IFB’s, RFP, Etc.)</a:t>
          </a:r>
        </a:p>
      </dsp:txBody>
      <dsp:txXfrm>
        <a:off x="38638" y="1951956"/>
        <a:ext cx="6186364" cy="714229"/>
      </dsp:txXfrm>
    </dsp:sp>
    <dsp:sp modelId="{63DAE255-B7BC-41DF-B60E-644DE197E804}">
      <dsp:nvSpPr>
        <dsp:cNvPr id="0" name=""/>
        <dsp:cNvSpPr/>
      </dsp:nvSpPr>
      <dsp:spPr>
        <a:xfrm>
          <a:off x="0" y="2799864"/>
          <a:ext cx="6263640" cy="79150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   The Baltimore Sun</a:t>
          </a:r>
        </a:p>
      </dsp:txBody>
      <dsp:txXfrm>
        <a:off x="38638" y="2838502"/>
        <a:ext cx="6186364" cy="714229"/>
      </dsp:txXfrm>
    </dsp:sp>
    <dsp:sp modelId="{BE5CA423-C775-4251-8937-865F7D26A5ED}">
      <dsp:nvSpPr>
        <dsp:cNvPr id="0" name=""/>
        <dsp:cNvSpPr/>
      </dsp:nvSpPr>
      <dsp:spPr>
        <a:xfrm>
          <a:off x="0" y="3686409"/>
          <a:ext cx="6263640" cy="79150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   HABC ‘s website </a:t>
          </a:r>
          <a:r>
            <a:rPr lang="en-US" sz="3300" kern="1200" dirty="0">
              <a:hlinkClick xmlns:r="http://schemas.openxmlformats.org/officeDocument/2006/relationships" r:id="rId1"/>
            </a:rPr>
            <a:t>www.habc.org</a:t>
          </a:r>
          <a:endParaRPr lang="en-US" sz="3300" kern="1200" dirty="0"/>
        </a:p>
      </dsp:txBody>
      <dsp:txXfrm>
        <a:off x="38638" y="3725047"/>
        <a:ext cx="6186364" cy="714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DF77D-5FFA-4B44-B324-4AF25EE52A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8E69C7-CFA8-4AE5-8EA1-4F1E9DFFD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26984-A887-455C-9EA5-A4B0858C8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CA43-9688-475E-9992-3F5916EA7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632EE-948D-41BA-A21F-5B64F603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0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89D74-D636-4F7F-93A3-328C9104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487B76-8DD6-4346-AE62-F1E53A10F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8A5DB-57C5-4C5A-BF63-E0A944B3C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93982-ADFC-435E-808A-0A905BFE2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C4962-06F7-4395-9304-C7FB57D58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3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FB7CDA-96C6-4519-BB77-D62C6C81BD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4BA8AC-5DF1-4844-BDDB-CCC207862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88071-D791-4FA6-9467-907D03EA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CD3F9-2857-485D-9ACB-1766806CF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637F9-F84F-4BA9-97BA-0DA495736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9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B82E9-636A-4E2D-A7DF-106F29BC5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8E525-0EDF-4F3E-AF86-F42086707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AB24C-D182-4A20-9668-6C7B16824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A3B02-82FF-48A8-9E1D-B8613FAF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F947-005A-4058-B814-729B85FB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6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958C1-7BAA-4666-9DD1-A4155A5EE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3AF88-98BF-45B2-AD04-893D73736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53F13-E63B-49C4-894C-7FF8BB27E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3184E-86B3-4FE1-8F77-693EA81AA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D82FE-05C3-4548-B2B5-BEC390C51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1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36AE-A0E3-421F-BA1B-094C8A3D1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50468-3CB5-4EAE-99C5-A3C089F70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E586A-0CF9-46B1-A041-FB3468AB2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02280-D5B6-4B40-A64F-A8773A6AA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08AA7-90A3-48B5-BD5D-ED57D83C9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85ADC-22DE-455F-B381-CC9D554F9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6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D7CA0-CA47-40CE-B5A3-DCC5D1436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56C93-6A30-4A95-A14E-766FFC770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1FDC7-5FF5-483D-9166-DFEA1A1F9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C21EDF-405F-46FF-8509-52178D274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A430C-122E-4BC7-B759-8623DFF89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350354-F90B-4A6B-8FEF-3B8A8A95E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E5D3F9-9739-4F1E-9D04-73156334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C8562-D67D-4297-8DCD-FCA51E55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3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220B0-7B52-4E04-AD58-69295844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2A1CB7-3559-4B76-9D2C-A1ADF9EEE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3E56D9-BF6E-4E54-A32F-ED18F836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21552-9D9D-4C39-BDF8-9962670F0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8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CF41D7-B867-4BD8-9689-A237797CE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9099D6-3017-4D28-BDCB-C02927BC2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BC75E-F7C9-4E5E-A4A0-5888CFFA4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6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B9A09-890D-4E13-A5F3-1F7A536B6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3BB1F-C9BB-4F85-93DC-EBFDA7DF6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28DB0-7A39-46E5-858B-CECA098EF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C6607-7F9D-41D5-BE42-2F56B69E9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6CE10-BB11-4D17-B4C2-52C4E93C0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01E0D-EF3D-4323-8691-987A7E0FA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1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68D96-1ACD-4CCD-9D84-0A94172B9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4C59D1-F51A-4E8F-A8FC-CA119554F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A16E7-FC59-48AC-9AE4-CD5AA0798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66713-8C14-494E-8B94-52B20B3E8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D3D1D-2BF0-46F0-BAA7-13C116CE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BB4AC-AB3B-4ECD-A4E9-A04AE4C05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3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1E3C87-39EC-4F21-85AB-45422FAB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D560B-6900-4189-8433-EB59B7F1D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32050-F95A-44B3-8D32-A08759128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0A1F4-8D30-4A56-878A-0302E4480D4B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291E8-B85A-4CA3-8096-A92A68557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B4E2A-CBAC-40A9-B3C7-E367F0BE42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02AD6-A8B7-4091-9438-F1BB937DB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6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wo people sitting on a blanket in a grassy area&#10;&#10;Description automatically generated with low confidence">
            <a:extLst>
              <a:ext uri="{FF2B5EF4-FFF2-40B4-BE49-F238E27FC236}">
                <a16:creationId xmlns:a16="http://schemas.microsoft.com/office/drawing/2014/main" id="{035A1B38-FA7C-47F9-BFB8-4A32A0326ED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32590" y="0"/>
            <a:ext cx="6459179" cy="6878502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CBD1F54-D001-434F-B74C-7DF4FF2EA8E6}"/>
              </a:ext>
            </a:extLst>
          </p:cNvPr>
          <p:cNvCxnSpPr>
            <a:cxnSpLocks/>
          </p:cNvCxnSpPr>
          <p:nvPr/>
        </p:nvCxnSpPr>
        <p:spPr>
          <a:xfrm flipH="1">
            <a:off x="-21323" y="645649"/>
            <a:ext cx="11513092" cy="0"/>
          </a:xfrm>
          <a:prstGeom prst="line">
            <a:avLst/>
          </a:prstGeom>
          <a:ln w="38100">
            <a:gradFill>
              <a:gsLst>
                <a:gs pos="70000">
                  <a:srgbClr val="5FC8C2">
                    <a:alpha val="0"/>
                  </a:srgbClr>
                </a:gs>
                <a:gs pos="33000">
                  <a:srgbClr val="00A79D"/>
                </a:gs>
                <a:gs pos="100000">
                  <a:srgbClr val="00A79D">
                    <a:alpha val="0"/>
                    <a:lumMod val="0"/>
                    <a:lumOff val="100000"/>
                  </a:srgbClr>
                </a:gs>
                <a:gs pos="0">
                  <a:srgbClr val="00A79D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89F7A08-B9A3-4467-9ACB-320204E0426A}"/>
              </a:ext>
            </a:extLst>
          </p:cNvPr>
          <p:cNvSpPr txBox="1"/>
          <p:nvPr/>
        </p:nvSpPr>
        <p:spPr>
          <a:xfrm>
            <a:off x="150335" y="2366303"/>
            <a:ext cx="4361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48120"/>
                </a:solidFill>
                <a:cs typeface="Arial" panose="020B0604020202020204" pitchFamily="34" charset="0"/>
              </a:rPr>
              <a:t>PROCUREMENT DEPARTMENT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C6D545-0B00-4D99-8770-AB9B99AAFDC7}"/>
              </a:ext>
            </a:extLst>
          </p:cNvPr>
          <p:cNvSpPr txBox="1"/>
          <p:nvPr/>
        </p:nvSpPr>
        <p:spPr>
          <a:xfrm>
            <a:off x="200290" y="4596434"/>
            <a:ext cx="4482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00A79D"/>
                </a:solidFill>
                <a:effectLst/>
                <a:latin typeface="proxima-nova"/>
              </a:rPr>
              <a:t>To create and provide quality affordable housing opportunities in sustainable neighborhoods for the people we serve.</a:t>
            </a:r>
            <a:endParaRPr lang="en-US" dirty="0">
              <a:solidFill>
                <a:srgbClr val="00A79D"/>
              </a:solidFill>
              <a:cs typeface="Arial" panose="020B0604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4CEFDD-5413-4A41-96BB-885508C6B6EB}"/>
              </a:ext>
            </a:extLst>
          </p:cNvPr>
          <p:cNvCxnSpPr>
            <a:cxnSpLocks/>
          </p:cNvCxnSpPr>
          <p:nvPr/>
        </p:nvCxnSpPr>
        <p:spPr>
          <a:xfrm flipH="1">
            <a:off x="-21324" y="5979651"/>
            <a:ext cx="4704535" cy="0"/>
          </a:xfrm>
          <a:prstGeom prst="line">
            <a:avLst/>
          </a:prstGeom>
          <a:ln w="38100">
            <a:solidFill>
              <a:srgbClr val="00A7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F153366B-F47B-41D7-A5F4-1AFD56BF49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9868" y="1222135"/>
            <a:ext cx="2576423" cy="85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8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group of people preparing food&#10;&#10;Description automatically generated with medium confidence">
            <a:extLst>
              <a:ext uri="{FF2B5EF4-FFF2-40B4-BE49-F238E27FC236}">
                <a16:creationId xmlns:a16="http://schemas.microsoft.com/office/drawing/2014/main" id="{E3FF341C-B4A3-47C1-B9AC-5B9BBA5E86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308" y="180885"/>
            <a:ext cx="8956521" cy="312625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EFBC78-C08D-43E6-A11D-B7B6CCB670B7}"/>
              </a:ext>
            </a:extLst>
          </p:cNvPr>
          <p:cNvSpPr txBox="1"/>
          <p:nvPr/>
        </p:nvSpPr>
        <p:spPr>
          <a:xfrm>
            <a:off x="199831" y="3550856"/>
            <a:ext cx="5655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48120"/>
                </a:solidFill>
                <a:cs typeface="Arial" panose="020B0604020202020204" pitchFamily="34" charset="0"/>
              </a:rPr>
              <a:t>HABC’s Procurement Policy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F39075-EAF8-40FD-9042-2C202D584279}"/>
              </a:ext>
            </a:extLst>
          </p:cNvPr>
          <p:cNvSpPr txBox="1"/>
          <p:nvPr/>
        </p:nvSpPr>
        <p:spPr>
          <a:xfrm>
            <a:off x="199831" y="4369658"/>
            <a:ext cx="467685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Housing Authority of Baltimore City  encourages participation in the Procurement process by small disadvantaged businesses, minority business enterprises (MBE’s), women owned businesses (WBE’s), resident owned businesses, and other Section 3 Businesses.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D61886-6886-4EEF-9993-FC6DE7C79DB6}"/>
              </a:ext>
            </a:extLst>
          </p:cNvPr>
          <p:cNvCxnSpPr>
            <a:cxnSpLocks/>
          </p:cNvCxnSpPr>
          <p:nvPr/>
        </p:nvCxnSpPr>
        <p:spPr>
          <a:xfrm flipH="1">
            <a:off x="0" y="6510991"/>
            <a:ext cx="7462966" cy="0"/>
          </a:xfrm>
          <a:prstGeom prst="line">
            <a:avLst/>
          </a:prstGeom>
          <a:ln w="38100">
            <a:solidFill>
              <a:srgbClr val="00A7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Graphic 21">
            <a:extLst>
              <a:ext uri="{FF2B5EF4-FFF2-40B4-BE49-F238E27FC236}">
                <a16:creationId xmlns:a16="http://schemas.microsoft.com/office/drawing/2014/main" id="{C461D5D4-4AB6-4C2C-B1F7-093E78160C6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-4830" t="4425" r="10737" b="11604"/>
          <a:stretch/>
        </p:blipFill>
        <p:spPr>
          <a:xfrm>
            <a:off x="6817930" y="-347009"/>
            <a:ext cx="58102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46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5B952A-B0FD-4963-8EC6-D65F20A77395}"/>
              </a:ext>
            </a:extLst>
          </p:cNvPr>
          <p:cNvSpPr txBox="1"/>
          <p:nvPr/>
        </p:nvSpPr>
        <p:spPr>
          <a:xfrm>
            <a:off x="4852528" y="1890117"/>
            <a:ext cx="69061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solidFill>
                  <a:srgbClr val="00A79D"/>
                </a:solidFill>
                <a:latin typeface="open-sans"/>
                <a:cs typeface="Arial" panose="020B0604020202020204" pitchFamily="34" charset="0"/>
              </a:rPr>
              <a:t>HABC’s Minority Business Enterprise Policy</a:t>
            </a:r>
          </a:p>
          <a:p>
            <a:endParaRPr lang="en-US" dirty="0">
              <a:solidFill>
                <a:srgbClr val="00A79D"/>
              </a:solidFill>
              <a:latin typeface="open-sans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00A79D"/>
                </a:solidFill>
                <a:latin typeface="open-sans"/>
                <a:cs typeface="Arial" panose="020B0604020202020204" pitchFamily="34" charset="0"/>
              </a:rPr>
              <a:t>It is the policy of HABC to ensure that Minority Business Enterprises (MBE) and Women-owned Businesses (WBE) are provided maximum opportunities to participate in contracts administered by HABC. </a:t>
            </a:r>
          </a:p>
          <a:p>
            <a:endParaRPr lang="en-US" dirty="0">
              <a:solidFill>
                <a:srgbClr val="00A79D"/>
              </a:solidFill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5B5D25-B8AE-416D-9797-119B810F8ACD}"/>
              </a:ext>
            </a:extLst>
          </p:cNvPr>
          <p:cNvCxnSpPr>
            <a:cxnSpLocks/>
          </p:cNvCxnSpPr>
          <p:nvPr/>
        </p:nvCxnSpPr>
        <p:spPr>
          <a:xfrm flipH="1">
            <a:off x="4852528" y="1368140"/>
            <a:ext cx="4385570" cy="0"/>
          </a:xfrm>
          <a:prstGeom prst="line">
            <a:avLst/>
          </a:prstGeom>
          <a:ln w="38100">
            <a:solidFill>
              <a:srgbClr val="00A7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2ECD07-EC00-41EA-9D20-31DB69DBFEFB}"/>
              </a:ext>
            </a:extLst>
          </p:cNvPr>
          <p:cNvCxnSpPr>
            <a:cxnSpLocks/>
          </p:cNvCxnSpPr>
          <p:nvPr/>
        </p:nvCxnSpPr>
        <p:spPr>
          <a:xfrm flipH="1">
            <a:off x="4725281" y="5979651"/>
            <a:ext cx="7462966" cy="0"/>
          </a:xfrm>
          <a:prstGeom prst="line">
            <a:avLst/>
          </a:prstGeom>
          <a:ln w="38100">
            <a:solidFill>
              <a:srgbClr val="00A7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0EDAE8-750C-4D6B-A7C2-6CF331E623C8}"/>
              </a:ext>
            </a:extLst>
          </p:cNvPr>
          <p:cNvCxnSpPr>
            <a:cxnSpLocks/>
          </p:cNvCxnSpPr>
          <p:nvPr/>
        </p:nvCxnSpPr>
        <p:spPr>
          <a:xfrm flipV="1">
            <a:off x="338190" y="1"/>
            <a:ext cx="0" cy="4609069"/>
          </a:xfrm>
          <a:prstGeom prst="line">
            <a:avLst/>
          </a:prstGeom>
          <a:ln w="38100">
            <a:solidFill>
              <a:srgbClr val="00A7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family lying on a bed&#10;&#10;Description automatically generated with low confidence">
            <a:extLst>
              <a:ext uri="{FF2B5EF4-FFF2-40B4-BE49-F238E27FC236}">
                <a16:creationId xmlns:a16="http://schemas.microsoft.com/office/drawing/2014/main" id="{D4EAC934-6581-4611-AD09-EEA4AF30560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7859" y="839242"/>
            <a:ext cx="3736278" cy="51404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97CD3C8-926C-45D9-92DC-AA500D53F460}"/>
              </a:ext>
            </a:extLst>
          </p:cNvPr>
          <p:cNvSpPr txBox="1"/>
          <p:nvPr/>
        </p:nvSpPr>
        <p:spPr>
          <a:xfrm rot="16200000">
            <a:off x="-311468" y="5135099"/>
            <a:ext cx="1269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48120"/>
                </a:solidFill>
                <a:cs typeface="Arial" panose="020B0604020202020204" pitchFamily="34" charset="0"/>
              </a:rPr>
              <a:t>HABC</a:t>
            </a:r>
          </a:p>
        </p:txBody>
      </p:sp>
    </p:spTree>
    <p:extLst>
      <p:ext uri="{BB962C8B-B14F-4D97-AF65-F5344CB8AC3E}">
        <p14:creationId xmlns:p14="http://schemas.microsoft.com/office/powerpoint/2010/main" val="1509437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8C3FFFF9-5C81-41C9-86C5-DA8762A42820}"/>
              </a:ext>
            </a:extLst>
          </p:cNvPr>
          <p:cNvSpPr/>
          <p:nvPr/>
        </p:nvSpPr>
        <p:spPr>
          <a:xfrm>
            <a:off x="439081" y="961538"/>
            <a:ext cx="5791199" cy="1368415"/>
          </a:xfrm>
          <a:prstGeom prst="rect">
            <a:avLst/>
          </a:prstGeom>
          <a:solidFill>
            <a:srgbClr val="00A7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Upcoming Procurement Opportunities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424881-BA6D-45BD-8016-ED8C974469FD}"/>
              </a:ext>
            </a:extLst>
          </p:cNvPr>
          <p:cNvSpPr txBox="1"/>
          <p:nvPr/>
        </p:nvSpPr>
        <p:spPr>
          <a:xfrm>
            <a:off x="1865584" y="2201434"/>
            <a:ext cx="1148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A79D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FD6073-B88A-4A53-8A1D-EE030E86147C}"/>
              </a:ext>
            </a:extLst>
          </p:cNvPr>
          <p:cNvSpPr txBox="1"/>
          <p:nvPr/>
        </p:nvSpPr>
        <p:spPr>
          <a:xfrm>
            <a:off x="298938" y="290869"/>
            <a:ext cx="6966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Current Formal  Procurement Opportunities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EE83D2-E841-4CFB-8AA1-124D25E3960F}"/>
              </a:ext>
            </a:extLst>
          </p:cNvPr>
          <p:cNvSpPr txBox="1"/>
          <p:nvPr/>
        </p:nvSpPr>
        <p:spPr>
          <a:xfrm>
            <a:off x="6117635" y="2201434"/>
            <a:ext cx="1148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A79D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A99B2BA-39DC-49EC-B430-1520B7F6D487}"/>
              </a:ext>
            </a:extLst>
          </p:cNvPr>
          <p:cNvSpPr txBox="1"/>
          <p:nvPr/>
        </p:nvSpPr>
        <p:spPr>
          <a:xfrm>
            <a:off x="439082" y="4338767"/>
            <a:ext cx="1209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chemeClr val="bg1"/>
                </a:solidFill>
                <a:cs typeface="Arial" panose="020B0604020202020204" pitchFamily="34" charset="0"/>
              </a:rPr>
              <a:t>0</a:t>
            </a:r>
            <a:r>
              <a:rPr lang="en-US" sz="4800" dirty="0">
                <a:solidFill>
                  <a:srgbClr val="00A79D"/>
                </a:solidFill>
                <a:cs typeface="Arial" panose="020B0604020202020204" pitchFamily="34" charset="0"/>
              </a:rPr>
              <a:t> </a:t>
            </a:r>
            <a:endParaRPr lang="en-US" sz="4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1B7D8DA-5223-44B6-92BF-7885FA6B8883}"/>
              </a:ext>
            </a:extLst>
          </p:cNvPr>
          <p:cNvSpPr txBox="1"/>
          <p:nvPr/>
        </p:nvSpPr>
        <p:spPr>
          <a:xfrm>
            <a:off x="4696559" y="4338767"/>
            <a:ext cx="1209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cs typeface="Arial" panose="020B0604020202020204" pitchFamily="34" charset="0"/>
              </a:rPr>
              <a:t>0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A9475B7-ADB0-4F04-8DA3-A7C20A8748FE}"/>
              </a:ext>
            </a:extLst>
          </p:cNvPr>
          <p:cNvCxnSpPr>
            <a:cxnSpLocks/>
          </p:cNvCxnSpPr>
          <p:nvPr/>
        </p:nvCxnSpPr>
        <p:spPr>
          <a:xfrm flipH="1">
            <a:off x="6400800" y="1209146"/>
            <a:ext cx="5791200" cy="0"/>
          </a:xfrm>
          <a:prstGeom prst="line">
            <a:avLst/>
          </a:prstGeom>
          <a:ln w="38100">
            <a:solidFill>
              <a:srgbClr val="00A7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>
            <a:extLst>
              <a:ext uri="{FF2B5EF4-FFF2-40B4-BE49-F238E27FC236}">
                <a16:creationId xmlns:a16="http://schemas.microsoft.com/office/drawing/2014/main" id="{B90661B9-5614-44F0-B642-B550007CE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081" y="5642000"/>
            <a:ext cx="2576423" cy="8530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D223F85-2A9D-4EAD-9CCA-B44901FBF395}"/>
              </a:ext>
            </a:extLst>
          </p:cNvPr>
          <p:cNvSpPr txBox="1"/>
          <p:nvPr/>
        </p:nvSpPr>
        <p:spPr>
          <a:xfrm>
            <a:off x="2857501" y="2822903"/>
            <a:ext cx="55391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Vacancy Reduction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Janitorial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Maintenance and Repair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Landscaping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Security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Professional Services </a:t>
            </a:r>
          </a:p>
        </p:txBody>
      </p:sp>
    </p:spTree>
    <p:extLst>
      <p:ext uri="{BB962C8B-B14F-4D97-AF65-F5344CB8AC3E}">
        <p14:creationId xmlns:p14="http://schemas.microsoft.com/office/powerpoint/2010/main" val="1861140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7DE0C-A99A-41C1-BF55-1CEC609BE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0" y="620392"/>
            <a:ext cx="4131235" cy="5504688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accent2"/>
                </a:solidFill>
              </a:rPr>
              <a:t>INTERESTED IN PARTICIPATING IN PROCUREMENT OPPORTUNITIES 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04D0EFE-EA32-0DF8-FB12-4E42611F01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744909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>
            <a:extLst>
              <a:ext uri="{FF2B5EF4-FFF2-40B4-BE49-F238E27FC236}">
                <a16:creationId xmlns:a16="http://schemas.microsoft.com/office/drawing/2014/main" id="{B9BD7B58-0D2F-4174-A445-5BB5BC3FCB6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09957" y="5384578"/>
            <a:ext cx="2576423" cy="85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76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582CD-0990-451D-972A-31219767A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chemeClr val="accent2"/>
                </a:solidFill>
              </a:rPr>
              <a:t>PROCUREMENT DIVISION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40767-273B-4AC8-BF17-6413D7555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4667085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John Airey – Acting Senior Vice President         (410) -396-3261                 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Mary Bourke – Contract Manager         (410) 396-3370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Stacey Moore – Procurement Specialist (410) 396-3370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Rosalind Baker – Procurement Specialist (410) 396-3370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Angela Showell – MBE/WBE Specialist (443) 984-1963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Karen Kopp – Section 3 Program Manager (443) 984-1956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D1DB25B-30A2-4480-B35B-E39B4021D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25053" y="5041225"/>
            <a:ext cx="4290647" cy="130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39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E820BBE072B547806530CA49D9D664" ma:contentTypeVersion="12" ma:contentTypeDescription="Create a new document." ma:contentTypeScope="" ma:versionID="e740f2299c387fc753e0db53a3363f03">
  <xsd:schema xmlns:xsd="http://www.w3.org/2001/XMLSchema" xmlns:xs="http://www.w3.org/2001/XMLSchema" xmlns:p="http://schemas.microsoft.com/office/2006/metadata/properties" xmlns:ns3="2c7a8b86-acd2-4112-8d3b-82db4f0a85c0" xmlns:ns4="bbccb8d4-8f03-47ba-9762-aad5d2aa06e8" targetNamespace="http://schemas.microsoft.com/office/2006/metadata/properties" ma:root="true" ma:fieldsID="bd33ee0c16d053c0ffa3044d0d3e6a26" ns3:_="" ns4:_="">
    <xsd:import namespace="2c7a8b86-acd2-4112-8d3b-82db4f0a85c0"/>
    <xsd:import namespace="bbccb8d4-8f03-47ba-9762-aad5d2aa06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a8b86-acd2-4112-8d3b-82db4f0a85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ccb8d4-8f03-47ba-9762-aad5d2aa06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121F81-D125-4CBA-B1B7-74370E9A66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a8b86-acd2-4112-8d3b-82db4f0a85c0"/>
    <ds:schemaRef ds:uri="bbccb8d4-8f03-47ba-9762-aad5d2aa06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938783-A1C9-4502-9A9E-4921B19F94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F4E153-FDC9-41CE-AD28-5F01872DA317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www.w3.org/XML/1998/namespace"/>
    <ds:schemaRef ds:uri="bbccb8d4-8f03-47ba-9762-aad5d2aa06e8"/>
    <ds:schemaRef ds:uri="2c7a8b86-acd2-4112-8d3b-82db4f0a85c0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216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open-sans</vt:lpstr>
      <vt:lpstr>proxima-nova</vt:lpstr>
      <vt:lpstr>Office Theme</vt:lpstr>
      <vt:lpstr>PowerPoint Presentation</vt:lpstr>
      <vt:lpstr>PowerPoint Presentation</vt:lpstr>
      <vt:lpstr>PowerPoint Presentation</vt:lpstr>
      <vt:lpstr>PowerPoint Presentation</vt:lpstr>
      <vt:lpstr>INTERESTED IN PARTICIPATING IN PROCUREMENT OPPORTUNITIES ?</vt:lpstr>
      <vt:lpstr>PROCUREMENT DIVISION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Kopp, Karen (HABC)</dc:creator>
  <cp:lastModifiedBy>Kopp, Karen (HABC)</cp:lastModifiedBy>
  <cp:revision>2</cp:revision>
  <dcterms:created xsi:type="dcterms:W3CDTF">2022-10-07T12:42:30Z</dcterms:created>
  <dcterms:modified xsi:type="dcterms:W3CDTF">2022-11-02T12:58:52Z</dcterms:modified>
</cp:coreProperties>
</file>